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408" r:id="rId2"/>
    <p:sldId id="409" r:id="rId3"/>
    <p:sldId id="375" r:id="rId4"/>
    <p:sldId id="373" r:id="rId5"/>
    <p:sldId id="376" r:id="rId6"/>
    <p:sldId id="377" r:id="rId7"/>
    <p:sldId id="410" r:id="rId8"/>
    <p:sldId id="378" r:id="rId9"/>
    <p:sldId id="379" r:id="rId10"/>
    <p:sldId id="380" r:id="rId11"/>
    <p:sldId id="381" r:id="rId12"/>
    <p:sldId id="382" r:id="rId13"/>
    <p:sldId id="383" r:id="rId14"/>
    <p:sldId id="411" r:id="rId15"/>
    <p:sldId id="385" r:id="rId16"/>
    <p:sldId id="386" r:id="rId17"/>
    <p:sldId id="412" r:id="rId18"/>
    <p:sldId id="387" r:id="rId19"/>
    <p:sldId id="388" r:id="rId20"/>
    <p:sldId id="413" r:id="rId21"/>
    <p:sldId id="389" r:id="rId22"/>
    <p:sldId id="390" r:id="rId23"/>
    <p:sldId id="391" r:id="rId24"/>
    <p:sldId id="414" r:id="rId25"/>
    <p:sldId id="415" r:id="rId26"/>
    <p:sldId id="417" r:id="rId27"/>
    <p:sldId id="396" r:id="rId28"/>
    <p:sldId id="397" r:id="rId29"/>
    <p:sldId id="394" r:id="rId30"/>
    <p:sldId id="416" r:id="rId31"/>
    <p:sldId id="398" r:id="rId32"/>
    <p:sldId id="418" r:id="rId33"/>
    <p:sldId id="419" r:id="rId34"/>
    <p:sldId id="420" r:id="rId35"/>
    <p:sldId id="421" r:id="rId36"/>
    <p:sldId id="422" r:id="rId37"/>
    <p:sldId id="423" r:id="rId38"/>
    <p:sldId id="424" r:id="rId39"/>
    <p:sldId id="406" r:id="rId4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19F67DB9-E568-4420-ADCA-7B26453A26D5}">
          <p14:sldIdLst>
            <p14:sldId id="408"/>
            <p14:sldId id="409"/>
            <p14:sldId id="375"/>
            <p14:sldId id="373"/>
            <p14:sldId id="376"/>
            <p14:sldId id="377"/>
            <p14:sldId id="410"/>
            <p14:sldId id="378"/>
            <p14:sldId id="379"/>
            <p14:sldId id="380"/>
            <p14:sldId id="381"/>
            <p14:sldId id="382"/>
            <p14:sldId id="383"/>
            <p14:sldId id="411"/>
            <p14:sldId id="385"/>
            <p14:sldId id="386"/>
            <p14:sldId id="412"/>
            <p14:sldId id="387"/>
            <p14:sldId id="388"/>
            <p14:sldId id="413"/>
            <p14:sldId id="389"/>
            <p14:sldId id="390"/>
            <p14:sldId id="391"/>
            <p14:sldId id="414"/>
            <p14:sldId id="415"/>
            <p14:sldId id="417"/>
            <p14:sldId id="396"/>
            <p14:sldId id="397"/>
            <p14:sldId id="394"/>
            <p14:sldId id="416"/>
            <p14:sldId id="398"/>
            <p14:sldId id="418"/>
            <p14:sldId id="419"/>
            <p14:sldId id="420"/>
            <p14:sldId id="421"/>
            <p14:sldId id="422"/>
            <p14:sldId id="423"/>
            <p14:sldId id="424"/>
            <p14:sldId id="40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76B"/>
    <a:srgbClr val="CFCFCF"/>
    <a:srgbClr val="D4D4D4"/>
    <a:srgbClr val="D3D3D3"/>
    <a:srgbClr val="05689D"/>
    <a:srgbClr val="D8D8D8"/>
    <a:srgbClr val="003153"/>
    <a:srgbClr val="149EFF"/>
    <a:srgbClr val="007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59" autoAdjust="0"/>
    <p:restoredTop sz="65443" autoAdjust="0"/>
  </p:normalViewPr>
  <p:slideViewPr>
    <p:cSldViewPr snapToGrid="0">
      <p:cViewPr varScale="1">
        <p:scale>
          <a:sx n="74" d="100"/>
          <a:sy n="74" d="100"/>
        </p:scale>
        <p:origin x="176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8D900-79E0-4D1D-A73C-B92D24A09377}" type="datetimeFigureOut">
              <a:rPr lang="cs-CZ" smtClean="0"/>
              <a:t>20.11.2024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1E5E1-FB2D-4AFC-BF4B-328CD2FD68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346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3791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3616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9997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9228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9965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3430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5165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5154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1087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4984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2826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6289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150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2131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8923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6797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9367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07182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3787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1E5E1-FB2D-4AFC-BF4B-328CD2FD682A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895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82528-6B5E-6776-4333-992DF92C2B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1376363"/>
            <a:ext cx="5435600" cy="159861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pPr lvl="0"/>
            <a:r>
              <a:rPr lang="cs-CZ" dirty="0"/>
              <a:t>Nadpis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389F38D-6290-B75F-DF5B-C48BBFC72D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3232458"/>
            <a:ext cx="5435600" cy="6505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DC4838-058A-916D-338E-011352A9A3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80681" y="0"/>
            <a:ext cx="8111320" cy="6858000"/>
          </a:xfrm>
          <a:custGeom>
            <a:avLst/>
            <a:gdLst>
              <a:gd name="connsiteX0" fmla="*/ 3640325 w 7046794"/>
              <a:gd name="connsiteY0" fmla="*/ 0 h 6858000"/>
              <a:gd name="connsiteX1" fmla="*/ 7046794 w 7046794"/>
              <a:gd name="connsiteY1" fmla="*/ 0 h 6858000"/>
              <a:gd name="connsiteX2" fmla="*/ 7046794 w 7046794"/>
              <a:gd name="connsiteY2" fmla="*/ 6858000 h 6858000"/>
              <a:gd name="connsiteX3" fmla="*/ 0 w 7046794"/>
              <a:gd name="connsiteY3" fmla="*/ 6858000 h 6858000"/>
              <a:gd name="connsiteX4" fmla="*/ 0 w 7046794"/>
              <a:gd name="connsiteY4" fmla="*/ 685197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6794" h="6858000">
                <a:moveTo>
                  <a:pt x="3640325" y="0"/>
                </a:moveTo>
                <a:lnTo>
                  <a:pt x="7046794" y="0"/>
                </a:lnTo>
                <a:lnTo>
                  <a:pt x="7046794" y="6858000"/>
                </a:lnTo>
                <a:lnTo>
                  <a:pt x="0" y="6858000"/>
                </a:lnTo>
                <a:lnTo>
                  <a:pt x="0" y="68519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849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vodni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358BBC-1ADA-1C4D-139F-9D8BFF002F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4185" y="360885"/>
            <a:ext cx="1327422" cy="1015478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C33DBDD-1117-7285-785C-E740393AE0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1588" y="1792620"/>
            <a:ext cx="5435600" cy="159861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pPr lvl="0"/>
            <a:r>
              <a:rPr lang="cs-CZ" dirty="0"/>
              <a:t>Nadpis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3B02F26-3B97-9DBE-4FA4-BA9A14D552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1588" y="3648715"/>
            <a:ext cx="5435600" cy="6505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E3A587B-EF8F-456E-6676-E5471ECB7A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5843588" cy="6387737"/>
          </a:xfrm>
        </p:spPr>
        <p:txBody>
          <a:bodyPr/>
          <a:lstStyle/>
          <a:p>
            <a:endParaRPr lang="cs-C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1258B9-1ED2-21EA-CD40-3DC00F07A21B}"/>
              </a:ext>
            </a:extLst>
          </p:cNvPr>
          <p:cNvSpPr/>
          <p:nvPr userDrawn="1"/>
        </p:nvSpPr>
        <p:spPr>
          <a:xfrm>
            <a:off x="0" y="6387737"/>
            <a:ext cx="12192000" cy="4702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9062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99D7A6F-5F97-6D43-D6F3-42EF1F21F9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1376363"/>
            <a:ext cx="5435600" cy="58760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Nadpis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CCC5F-A3CC-CE76-E635-CB4C1F3137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2059388"/>
            <a:ext cx="5435600" cy="367466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cs-CZ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EC4242C-5D3C-9A5D-458E-2E2D968433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8413" y="0"/>
            <a:ext cx="5843587" cy="6858000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3903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99D7A6F-5F97-6D43-D6F3-42EF1F21F9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1376363"/>
            <a:ext cx="5435600" cy="58760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Nadpis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CCC5F-A3CC-CE76-E635-CB4C1F3137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2059388"/>
            <a:ext cx="5435600" cy="367466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cs-CZ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EC4242C-5D3C-9A5D-458E-2E2D968433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8413" y="0"/>
            <a:ext cx="5843587" cy="6858000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6598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E62647-33A0-746C-23AF-01DEFCDE01AA}"/>
              </a:ext>
            </a:extLst>
          </p:cNvPr>
          <p:cNvSpPr/>
          <p:nvPr userDrawn="1"/>
        </p:nvSpPr>
        <p:spPr>
          <a:xfrm>
            <a:off x="0" y="6387737"/>
            <a:ext cx="12192000" cy="4702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8E896-7D43-72B3-F4DB-BA2F6C1A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cs-C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362D06-2B84-0350-C841-D1A2EFE4BA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1163" y="1781033"/>
            <a:ext cx="11372850" cy="395301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9BABC2-B2B9-FC3D-7A11-84B501781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4185" y="360885"/>
            <a:ext cx="1327422" cy="101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, pod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E62647-33A0-746C-23AF-01DEFCDE01AA}"/>
              </a:ext>
            </a:extLst>
          </p:cNvPr>
          <p:cNvSpPr/>
          <p:nvPr userDrawn="1"/>
        </p:nvSpPr>
        <p:spPr>
          <a:xfrm>
            <a:off x="0" y="6387737"/>
            <a:ext cx="12192000" cy="4702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8E896-7D43-72B3-F4DB-BA2F6C1A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cs-C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362D06-2B84-0350-C841-D1A2EFE4BA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1163" y="1781033"/>
            <a:ext cx="11372850" cy="395301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cs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9BABC2-B2B9-FC3D-7A11-84B501781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4185" y="360885"/>
            <a:ext cx="1327422" cy="101547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B6F4A4F-E80D-B8EB-FFE9-5DCB7D7FA345}"/>
              </a:ext>
            </a:extLst>
          </p:cNvPr>
          <p:cNvSpPr/>
          <p:nvPr userDrawn="1"/>
        </p:nvSpPr>
        <p:spPr>
          <a:xfrm>
            <a:off x="11417302" y="6441125"/>
            <a:ext cx="364305" cy="3643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A2D58ADA-DDE5-40A5-9BF1-B0BC81F4C7C5}" type="slidenum">
              <a:rPr lang="cs-CZ" sz="1100" smtClean="0">
                <a:solidFill>
                  <a:schemeClr val="accent1"/>
                </a:solidFill>
              </a:rPr>
              <a:pPr/>
              <a:t>‹#›</a:t>
            </a:fld>
            <a:endParaRPr lang="cs-CZ" sz="1100" dirty="0">
              <a:solidFill>
                <a:schemeClr val="accent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C2732E-B404-A027-05B6-DE687260E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7988" y="1376363"/>
            <a:ext cx="11372850" cy="396875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/>
              <a:t>Podnadpis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40181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2A4769-D4BF-0990-D61C-220C731453E2}"/>
              </a:ext>
            </a:extLst>
          </p:cNvPr>
          <p:cNvSpPr/>
          <p:nvPr userDrawn="1"/>
        </p:nvSpPr>
        <p:spPr>
          <a:xfrm>
            <a:off x="0" y="6387737"/>
            <a:ext cx="12192000" cy="4702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8E896-7D43-72B3-F4DB-BA2F6C1A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cs-C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60661-E56E-7876-33B6-B80C252A6B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4185" y="360885"/>
            <a:ext cx="1327422" cy="1015478"/>
          </a:xfrm>
          <a:prstGeom prst="rect">
            <a:avLst/>
          </a:prstGeom>
        </p:spPr>
      </p:pic>
      <p:sp>
        <p:nvSpPr>
          <p:cNvPr id="3" name="Oval 7">
            <a:extLst>
              <a:ext uri="{FF2B5EF4-FFF2-40B4-BE49-F238E27FC236}">
                <a16:creationId xmlns:a16="http://schemas.microsoft.com/office/drawing/2014/main" id="{FBF931BA-2402-C119-27FB-91A09C674F39}"/>
              </a:ext>
            </a:extLst>
          </p:cNvPr>
          <p:cNvSpPr/>
          <p:nvPr userDrawn="1"/>
        </p:nvSpPr>
        <p:spPr>
          <a:xfrm>
            <a:off x="11417302" y="6441125"/>
            <a:ext cx="364305" cy="3643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A2D58ADA-DDE5-40A5-9BF1-B0BC81F4C7C5}" type="slidenum">
              <a:rPr lang="cs-CZ" sz="1100" smtClean="0">
                <a:solidFill>
                  <a:schemeClr val="accent1"/>
                </a:solidFill>
              </a:rPr>
              <a:pPr/>
              <a:t>‹#›</a:t>
            </a:fld>
            <a:endParaRPr lang="cs-CZ" sz="11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268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vá kapito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E53AB67-DAB0-F0F7-A1F7-AB7A699722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28402" y="383364"/>
            <a:ext cx="5255610" cy="5698188"/>
          </a:xfrm>
          <a:custGeom>
            <a:avLst/>
            <a:gdLst/>
            <a:ahLst/>
            <a:cxnLst/>
            <a:rect l="l" t="t" r="r" b="b"/>
            <a:pathLst>
              <a:path w="5255610" h="5698188">
                <a:moveTo>
                  <a:pt x="2891507" y="0"/>
                </a:moveTo>
                <a:cubicBezTo>
                  <a:pt x="3339002" y="0"/>
                  <a:pt x="3769901" y="94509"/>
                  <a:pt x="4184202" y="283527"/>
                </a:cubicBezTo>
                <a:cubicBezTo>
                  <a:pt x="4598504" y="472544"/>
                  <a:pt x="4955640" y="741338"/>
                  <a:pt x="5255610" y="1089905"/>
                </a:cubicBezTo>
                <a:lnTo>
                  <a:pt x="4533366" y="1778436"/>
                </a:lnTo>
                <a:cubicBezTo>
                  <a:pt x="4042036" y="1259138"/>
                  <a:pt x="3489294" y="999488"/>
                  <a:pt x="2875141" y="999488"/>
                </a:cubicBezTo>
                <a:cubicBezTo>
                  <a:pt x="2356802" y="999488"/>
                  <a:pt x="1920142" y="1176692"/>
                  <a:pt x="1565158" y="1531100"/>
                </a:cubicBezTo>
                <a:cubicBezTo>
                  <a:pt x="1210173" y="1885508"/>
                  <a:pt x="1032681" y="2322381"/>
                  <a:pt x="1032681" y="2841718"/>
                </a:cubicBezTo>
                <a:cubicBezTo>
                  <a:pt x="1032681" y="3203502"/>
                  <a:pt x="1111295" y="3524688"/>
                  <a:pt x="1268521" y="3805275"/>
                </a:cubicBezTo>
                <a:cubicBezTo>
                  <a:pt x="1425748" y="4085862"/>
                  <a:pt x="1648074" y="4306142"/>
                  <a:pt x="1935499" y="4466116"/>
                </a:cubicBezTo>
                <a:cubicBezTo>
                  <a:pt x="2222925" y="4626089"/>
                  <a:pt x="2542286" y="4706076"/>
                  <a:pt x="2893582" y="4706076"/>
                </a:cubicBezTo>
                <a:cubicBezTo>
                  <a:pt x="3193282" y="4706076"/>
                  <a:pt x="3467184" y="4650082"/>
                  <a:pt x="3715290" y="4538093"/>
                </a:cubicBezTo>
                <a:cubicBezTo>
                  <a:pt x="3963394" y="4426104"/>
                  <a:pt x="4236086" y="4222449"/>
                  <a:pt x="4533366" y="3927128"/>
                </a:cubicBezTo>
                <a:lnTo>
                  <a:pt x="5233480" y="4657669"/>
                </a:lnTo>
                <a:cubicBezTo>
                  <a:pt x="4832702" y="5048805"/>
                  <a:pt x="4454052" y="5320008"/>
                  <a:pt x="4097531" y="5471280"/>
                </a:cubicBezTo>
                <a:cubicBezTo>
                  <a:pt x="3741010" y="5622552"/>
                  <a:pt x="3334085" y="5698188"/>
                  <a:pt x="2876754" y="5698188"/>
                </a:cubicBezTo>
                <a:cubicBezTo>
                  <a:pt x="2033398" y="5698188"/>
                  <a:pt x="1343100" y="5430797"/>
                  <a:pt x="805860" y="4896016"/>
                </a:cubicBezTo>
                <a:cubicBezTo>
                  <a:pt x="268620" y="4361234"/>
                  <a:pt x="0" y="3675854"/>
                  <a:pt x="0" y="2839874"/>
                </a:cubicBezTo>
                <a:cubicBezTo>
                  <a:pt x="0" y="2298946"/>
                  <a:pt x="122324" y="1818257"/>
                  <a:pt x="366971" y="1397808"/>
                </a:cubicBezTo>
                <a:cubicBezTo>
                  <a:pt x="611618" y="977359"/>
                  <a:pt x="961992" y="639279"/>
                  <a:pt x="1418093" y="383568"/>
                </a:cubicBezTo>
                <a:cubicBezTo>
                  <a:pt x="1874194" y="127856"/>
                  <a:pt x="2365332" y="0"/>
                  <a:pt x="28915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99D7A6F-5F97-6D43-D6F3-42EF1F21F9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1376363"/>
            <a:ext cx="5435600" cy="159861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Nadpis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CCC5F-A3CC-CE76-E635-CB4C1F3137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3232458"/>
            <a:ext cx="5435600" cy="6505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360045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CF3220-907B-5C61-CD72-B0F5415AEA8B}"/>
              </a:ext>
            </a:extLst>
          </p:cNvPr>
          <p:cNvSpPr/>
          <p:nvPr userDrawn="1"/>
        </p:nvSpPr>
        <p:spPr>
          <a:xfrm>
            <a:off x="0" y="6387737"/>
            <a:ext cx="12192000" cy="4702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DCC486-D1A7-66EC-2681-8D50017DEC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1731" y="3721100"/>
            <a:ext cx="3252788" cy="20129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Text</a:t>
            </a:r>
            <a:endParaRPr lang="cs-CZ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96F9EA-6A38-4BAD-8FAF-BAD50D4390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17483" y="1773238"/>
            <a:ext cx="8757036" cy="1144587"/>
          </a:xfrm>
        </p:spPr>
        <p:txBody>
          <a:bodyPr>
            <a:normAutofit/>
          </a:bodyPr>
          <a:lstStyle>
            <a:lvl1pPr algn="ctr">
              <a:defRPr sz="4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Text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48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v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9D61EA4-C8BA-931B-9CC2-449133FCAEF5}"/>
              </a:ext>
            </a:extLst>
          </p:cNvPr>
          <p:cNvSpPr/>
          <p:nvPr userDrawn="1"/>
        </p:nvSpPr>
        <p:spPr>
          <a:xfrm>
            <a:off x="0" y="1773238"/>
            <a:ext cx="4309608" cy="50847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DCC486-D1A7-66EC-2681-8D50017DEC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21731" y="3721100"/>
            <a:ext cx="3252788" cy="20129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Text</a:t>
            </a:r>
            <a:endParaRPr lang="cs-CZ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96F9EA-6A38-4BAD-8FAF-BAD50D4390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17483" y="1773238"/>
            <a:ext cx="8757036" cy="1144587"/>
          </a:xfrm>
        </p:spPr>
        <p:txBody>
          <a:bodyPr>
            <a:normAutofit/>
          </a:bodyPr>
          <a:lstStyle>
            <a:lvl1pPr algn="ctr"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Text</a:t>
            </a:r>
            <a:endParaRPr lang="cs-CZ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6ECAED-138C-A8BD-13FC-584EAA86DF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7987" y="4470728"/>
            <a:ext cx="1651401" cy="1263322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CEDA9E-1068-8DD6-FF65-631894C5FF51}"/>
              </a:ext>
            </a:extLst>
          </p:cNvPr>
          <p:cNvCxnSpPr>
            <a:cxnSpLocks/>
          </p:cNvCxnSpPr>
          <p:nvPr userDrawn="1"/>
        </p:nvCxnSpPr>
        <p:spPr>
          <a:xfrm>
            <a:off x="0" y="1645920"/>
            <a:ext cx="4444779" cy="5212080"/>
          </a:xfrm>
          <a:prstGeom prst="line">
            <a:avLst/>
          </a:prstGeom>
          <a:ln w="190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10393" y="365125"/>
            <a:ext cx="9785168" cy="93823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10393" y="1781033"/>
            <a:ext cx="11371215" cy="395301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8" r:id="rId3"/>
    <p:sldLayoutId id="2147483659" r:id="rId4"/>
    <p:sldLayoutId id="2147483649" r:id="rId5"/>
    <p:sldLayoutId id="2147483662" r:id="rId6"/>
    <p:sldLayoutId id="2147483650" r:id="rId7"/>
    <p:sldLayoutId id="2147483657" r:id="rId8"/>
    <p:sldLayoutId id="2147483660" r:id="rId9"/>
    <p:sldLayoutId id="214748366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681" userDrawn="1">
          <p15:clr>
            <a:srgbClr val="F26B43"/>
          </p15:clr>
        </p15:guide>
        <p15:guide id="3" pos="3999" userDrawn="1">
          <p15:clr>
            <a:srgbClr val="F26B43"/>
          </p15:clr>
        </p15:guide>
        <p15:guide id="4" pos="257" userDrawn="1">
          <p15:clr>
            <a:srgbClr val="F26B43"/>
          </p15:clr>
        </p15:guide>
        <p15:guide id="5" pos="7423" userDrawn="1">
          <p15:clr>
            <a:srgbClr val="F26B43"/>
          </p15:clr>
        </p15:guide>
        <p15:guide id="6" orient="horz" pos="232" userDrawn="1">
          <p15:clr>
            <a:srgbClr val="F26B43"/>
          </p15:clr>
        </p15:guide>
        <p15:guide id="7" orient="horz" pos="867" userDrawn="1">
          <p15:clr>
            <a:srgbClr val="F26B43"/>
          </p15:clr>
        </p15:guide>
        <p15:guide id="8" orient="horz" pos="1117" userDrawn="1">
          <p15:clr>
            <a:srgbClr val="F26B43"/>
          </p15:clr>
        </p15:guide>
        <p15:guide id="9" orient="horz" pos="3612" userDrawn="1">
          <p15:clr>
            <a:srgbClr val="F26B43"/>
          </p15:clr>
        </p15:guide>
        <p15:guide id="10" orient="horz" pos="36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www.dolnimecholupy.cz/2020/03/17/verejne-forum-2018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olaresearch.org/2016/09/lasi-asia-2016/" TargetMode="Externa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flickr.com/photos/80794171@N00/120077777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s.wikipedia.org/wiki/Belgick%C3%A1_vlajka" TargetMode="Externa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fr.wikipedia.org/wiki/Drapeau_du_Danemark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s.wikipedia.org/wiki/Estonsko_na_Letn%C3%ADch_olympijsk%C3%BDch_hr%C3%A1ch_1920" TargetMode="Externa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k.wikipedia.org/wiki/%C3%8Drsko" TargetMode="Externa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abay.com/cs/polsko-vlajka-vnitrost%C3%A1tn%C3%AD-b%C3%ADl%C3%A1-26889/" TargetMode="Externa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s.wikipedia.org/wiki/Portugalsko_na_Letn%C3%ADch_olympijsk%C3%BDch_hr%C3%A1ch_1984" TargetMode="Externa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ko/photo/748458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mailto:smidova@csvs.cz" TargetMode="External"/><Relationship Id="rId3" Type="http://schemas.openxmlformats.org/officeDocument/2006/relationships/image" Target="../media/image32.jp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3.png"/><Relationship Id="rId4" Type="http://schemas.openxmlformats.org/officeDocument/2006/relationships/hyperlink" Target="mailto:koreckova@csvs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146F4-7C51-D27E-49D3-19B1F1D6C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Zástupný symbol obrázku 12">
            <a:extLst>
              <a:ext uri="{FF2B5EF4-FFF2-40B4-BE49-F238E27FC236}">
                <a16:creationId xmlns:a16="http://schemas.microsoft.com/office/drawing/2014/main" id="{6676DC23-F748-34EC-3A6D-A766DE5AA3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0594" r="10594"/>
          <a:stretch>
            <a:fillRect/>
          </a:stretch>
        </p:blipFill>
        <p:spPr/>
      </p:pic>
      <p:sp>
        <p:nvSpPr>
          <p:cNvPr id="8" name="Zástupný text 7">
            <a:extLst>
              <a:ext uri="{FF2B5EF4-FFF2-40B4-BE49-F238E27FC236}">
                <a16:creationId xmlns:a16="http://schemas.microsoft.com/office/drawing/2014/main" id="{49B5C917-3B22-3707-27AA-E81F72E2CF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b="1" dirty="0">
                <a:solidFill>
                  <a:srgbClr val="033050"/>
                </a:solidFill>
                <a:latin typeface="Calibri"/>
                <a:cs typeface="Calibri"/>
              </a:rPr>
              <a:t>Bariéry a možnosti prohlubování spolupráce vysokých škol a firem</a:t>
            </a:r>
            <a:br>
              <a:rPr lang="cs-CZ" b="1" dirty="0">
                <a:solidFill>
                  <a:srgbClr val="033050"/>
                </a:solidFill>
                <a:latin typeface="Calibri"/>
                <a:cs typeface="Calibri"/>
              </a:rPr>
            </a:br>
            <a:r>
              <a:rPr lang="cs-CZ" b="1" dirty="0">
                <a:solidFill>
                  <a:srgbClr val="033050"/>
                </a:solidFill>
                <a:latin typeface="Calibri"/>
                <a:cs typeface="Calibri"/>
              </a:rPr>
              <a:t>v oblasti </a:t>
            </a:r>
            <a:r>
              <a:rPr lang="cs-CZ" b="1" dirty="0" err="1">
                <a:solidFill>
                  <a:srgbClr val="033050"/>
                </a:solidFill>
                <a:latin typeface="Calibri"/>
                <a:cs typeface="Calibri"/>
              </a:rPr>
              <a:t>VaVaI</a:t>
            </a:r>
            <a:br>
              <a:rPr lang="cs-CZ" b="1" dirty="0">
                <a:solidFill>
                  <a:srgbClr val="033050"/>
                </a:solidFill>
                <a:latin typeface="Calibri"/>
                <a:cs typeface="Calibri"/>
              </a:rPr>
            </a:br>
            <a:r>
              <a:rPr lang="cs-CZ" b="1" dirty="0">
                <a:solidFill>
                  <a:srgbClr val="033050"/>
                </a:solidFill>
                <a:latin typeface="Calibri"/>
                <a:cs typeface="Calibri"/>
              </a:rPr>
              <a:t>a praktické výuky studentů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4B3D3D99-4E4D-33E4-E2BA-AB39C91626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00"/>
              </a:spcBef>
            </a:pPr>
            <a:r>
              <a:rPr lang="cs-CZ" sz="2400" dirty="0" err="1"/>
              <a:t>Minikonference</a:t>
            </a:r>
            <a:endParaRPr lang="cs-CZ" sz="2400" dirty="0"/>
          </a:p>
          <a:p>
            <a:pPr marL="182563" indent="-182563">
              <a:spcBef>
                <a:spcPts val="100"/>
              </a:spcBef>
            </a:pPr>
            <a:r>
              <a:rPr lang="cs-CZ" sz="2400" dirty="0"/>
              <a:t>18. listopadu </a:t>
            </a:r>
            <a:r>
              <a:rPr lang="cs-CZ" sz="2400" spc="-10" dirty="0"/>
              <a:t>2024</a:t>
            </a:r>
            <a:endParaRPr lang="cs-CZ" sz="2400" dirty="0">
              <a:cs typeface="Calibri Light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F4DED8A-EDA4-7756-16F6-ED2CAF279810}"/>
              </a:ext>
            </a:extLst>
          </p:cNvPr>
          <p:cNvSpPr txBox="1"/>
          <p:nvPr/>
        </p:nvSpPr>
        <p:spPr>
          <a:xfrm>
            <a:off x="231910" y="3175971"/>
            <a:ext cx="2143544" cy="139012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>
              <a:spcBef>
                <a:spcPts val="20"/>
              </a:spcBef>
            </a:pPr>
            <a:endParaRPr sz="2950" dirty="0">
              <a:latin typeface="Calibri Light"/>
              <a:cs typeface="Calibri Light"/>
            </a:endParaRPr>
          </a:p>
          <a:p>
            <a:pPr marL="12700"/>
            <a:r>
              <a:rPr lang="cs-CZ" sz="2000" dirty="0">
                <a:solidFill>
                  <a:srgbClr val="033050"/>
                </a:solidFill>
                <a:latin typeface="Calibri Light"/>
                <a:cs typeface="Calibri Light"/>
              </a:rPr>
              <a:t>   </a:t>
            </a:r>
          </a:p>
          <a:p>
            <a:pPr marL="12700"/>
            <a:r>
              <a:rPr lang="cs-CZ" sz="2000" dirty="0">
                <a:solidFill>
                  <a:srgbClr val="033050"/>
                </a:solidFill>
                <a:latin typeface="Calibri Light"/>
                <a:cs typeface="Calibri Light"/>
              </a:rPr>
              <a:t>   </a:t>
            </a:r>
            <a:r>
              <a:rPr lang="cs-CZ" sz="2000" dirty="0">
                <a:solidFill>
                  <a:srgbClr val="033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Jana Korečková</a:t>
            </a:r>
          </a:p>
          <a:p>
            <a:pPr marL="12700"/>
            <a:r>
              <a:rPr lang="cs-CZ" sz="2000" dirty="0">
                <a:solidFill>
                  <a:srgbClr val="033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Michaela Šmídová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575D2E7-9142-3CC8-3678-9DBC67A3C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988" y="4717242"/>
            <a:ext cx="3326006" cy="1016808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79CA73C6-76AF-57B4-BAF3-F1D18600E338}"/>
              </a:ext>
            </a:extLst>
          </p:cNvPr>
          <p:cNvSpPr txBox="1"/>
          <p:nvPr/>
        </p:nvSpPr>
        <p:spPr>
          <a:xfrm>
            <a:off x="410393" y="5822827"/>
            <a:ext cx="389325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CA8B4378-53DF-0FCF-C34F-AF6C7E95C645}"/>
              </a:ext>
            </a:extLst>
          </p:cNvPr>
          <p:cNvSpPr txBox="1"/>
          <p:nvPr/>
        </p:nvSpPr>
        <p:spPr>
          <a:xfrm>
            <a:off x="4080681" y="6858000"/>
            <a:ext cx="81113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hlinkClick r:id="rId4" tooltip="https://www.dolnimecholupy.cz/2020/03/17/verejne-forum-2018/"/>
              </a:rPr>
              <a:t>Tato fotka</a:t>
            </a:r>
            <a:r>
              <a:rPr lang="cs-CZ" sz="900"/>
              <a:t> od autora Neznámý autor s licencí </a:t>
            </a:r>
            <a:r>
              <a:rPr lang="cs-CZ" sz="900">
                <a:hlinkClick r:id="rId6" tooltip="https://creativecommons.org/licenses/by-nc/3.0/"/>
              </a:rPr>
              <a:t>CC BY-NC</a:t>
            </a:r>
            <a:endParaRPr lang="cs-CZ" sz="9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4D90F6-3542-0C18-3C84-AC75297D6B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2607" y="4718572"/>
            <a:ext cx="1327422" cy="101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70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FC4D7-A2F7-A4EB-5677-0E2550BCF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CFC8791-B960-5CC4-D871-F1D8876877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/>
              <a:t>Cíle projektu</a:t>
            </a:r>
            <a:endParaRPr b="1" spc="-10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497069C7-2256-8917-5525-7829AEF70621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19FF5C5-F43F-C6EB-5A2B-1B3EB0373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502388F6-D363-4519-877F-E74D1AF5BAB3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8B572F8-1B72-400E-2327-DFDB7491FD19}"/>
              </a:ext>
            </a:extLst>
          </p:cNvPr>
          <p:cNvSpPr/>
          <p:nvPr/>
        </p:nvSpPr>
        <p:spPr>
          <a:xfrm>
            <a:off x="407987" y="1773238"/>
            <a:ext cx="3683113" cy="3960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Analýza </a:t>
            </a:r>
            <a:r>
              <a:rPr lang="cs-CZ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úrovně spolupráce vysokých škol a firemní sféry v oblastech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D1A378D-8A90-89BC-985D-4774A4A09088}"/>
              </a:ext>
            </a:extLst>
          </p:cNvPr>
          <p:cNvSpPr/>
          <p:nvPr/>
        </p:nvSpPr>
        <p:spPr>
          <a:xfrm>
            <a:off x="4254443" y="1773238"/>
            <a:ext cx="3683113" cy="3960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Identifikace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0397F6C-BB71-5DCC-4D1A-59AE1559BFB8}"/>
              </a:ext>
            </a:extLst>
          </p:cNvPr>
          <p:cNvSpPr/>
          <p:nvPr/>
        </p:nvSpPr>
        <p:spPr>
          <a:xfrm>
            <a:off x="8100899" y="1773238"/>
            <a:ext cx="3683113" cy="3960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Návrh 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87C05497-9EB0-508A-5121-ABE2DF4AE9ED}"/>
              </a:ext>
            </a:extLst>
          </p:cNvPr>
          <p:cNvSpPr txBox="1"/>
          <p:nvPr/>
        </p:nvSpPr>
        <p:spPr>
          <a:xfrm>
            <a:off x="407988" y="2988815"/>
            <a:ext cx="3683112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Výzkumu, vývoje a inovací</a:t>
            </a:r>
          </a:p>
          <a:p>
            <a:pPr marL="285750" indent="-285750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raktické výuky studentů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3C2ECD3A-2198-7ABB-47CB-30FFA615B012}"/>
              </a:ext>
            </a:extLst>
          </p:cNvPr>
          <p:cNvSpPr txBox="1"/>
          <p:nvPr/>
        </p:nvSpPr>
        <p:spPr>
          <a:xfrm>
            <a:off x="4254444" y="2988815"/>
            <a:ext cx="3683112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ožností a příležitostí </a:t>
            </a:r>
          </a:p>
          <a:p>
            <a:pPr marL="285750" indent="-285750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Bariér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D9D2C872-1143-95A5-0815-CFAA7C928522}"/>
              </a:ext>
            </a:extLst>
          </p:cNvPr>
          <p:cNvSpPr txBox="1"/>
          <p:nvPr/>
        </p:nvSpPr>
        <p:spPr>
          <a:xfrm>
            <a:off x="8100900" y="2988815"/>
            <a:ext cx="3683112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Opatření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Grafický objekt 20" descr="Výzkum">
            <a:extLst>
              <a:ext uri="{FF2B5EF4-FFF2-40B4-BE49-F238E27FC236}">
                <a16:creationId xmlns:a16="http://schemas.microsoft.com/office/drawing/2014/main" id="{1997DABE-1259-035E-FB20-B5C48BBEC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71730" y="3957962"/>
            <a:ext cx="1645209" cy="1645209"/>
          </a:xfrm>
          <a:prstGeom prst="rect">
            <a:avLst/>
          </a:prstGeom>
        </p:spPr>
      </p:pic>
      <p:pic>
        <p:nvPicPr>
          <p:cNvPr id="23" name="Grafický objekt 22" descr="Prezentace s kruhovým grafem">
            <a:extLst>
              <a:ext uri="{FF2B5EF4-FFF2-40B4-BE49-F238E27FC236}">
                <a16:creationId xmlns:a16="http://schemas.microsoft.com/office/drawing/2014/main" id="{9E9A4D01-E5C3-ADD7-4AD3-0D721ABA3B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11610" y="3957962"/>
            <a:ext cx="1645209" cy="1645209"/>
          </a:xfrm>
          <a:prstGeom prst="rect">
            <a:avLst/>
          </a:prstGeom>
        </p:spPr>
      </p:pic>
      <p:pic>
        <p:nvPicPr>
          <p:cNvPr id="25" name="Grafický objekt 24" descr="Skupinový brainstorming">
            <a:extLst>
              <a:ext uri="{FF2B5EF4-FFF2-40B4-BE49-F238E27FC236}">
                <a16:creationId xmlns:a16="http://schemas.microsoft.com/office/drawing/2014/main" id="{5828C306-5C8B-2B77-C9ED-7D69C75F5F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38030" y="3957962"/>
            <a:ext cx="1645209" cy="1645209"/>
          </a:xfrm>
          <a:prstGeom prst="rect">
            <a:avLst/>
          </a:prstGeom>
        </p:spPr>
      </p:pic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C4DA694A-694C-9513-5199-52F804C96FA6}"/>
              </a:ext>
            </a:extLst>
          </p:cNvPr>
          <p:cNvCxnSpPr>
            <a:cxnSpLocks/>
          </p:cNvCxnSpPr>
          <p:nvPr/>
        </p:nvCxnSpPr>
        <p:spPr>
          <a:xfrm rot="16200000">
            <a:off x="2249700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nice 28">
            <a:extLst>
              <a:ext uri="{FF2B5EF4-FFF2-40B4-BE49-F238E27FC236}">
                <a16:creationId xmlns:a16="http://schemas.microsoft.com/office/drawing/2014/main" id="{4CA25E43-A44B-98D7-DDEE-0662516B7733}"/>
              </a:ext>
            </a:extLst>
          </p:cNvPr>
          <p:cNvCxnSpPr>
            <a:cxnSpLocks/>
          </p:cNvCxnSpPr>
          <p:nvPr/>
        </p:nvCxnSpPr>
        <p:spPr>
          <a:xfrm rot="16200000">
            <a:off x="6096156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29">
            <a:extLst>
              <a:ext uri="{FF2B5EF4-FFF2-40B4-BE49-F238E27FC236}">
                <a16:creationId xmlns:a16="http://schemas.microsoft.com/office/drawing/2014/main" id="{062AA95E-24A8-6AB2-B6DC-1C93D10F2E1A}"/>
              </a:ext>
            </a:extLst>
          </p:cNvPr>
          <p:cNvCxnSpPr>
            <a:cxnSpLocks/>
          </p:cNvCxnSpPr>
          <p:nvPr/>
        </p:nvCxnSpPr>
        <p:spPr>
          <a:xfrm rot="16200000">
            <a:off x="9942299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5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/>
              <a:t>Metodologie</a:t>
            </a:r>
            <a:endParaRPr b="1" spc="-10" dirty="0"/>
          </a:p>
        </p:txBody>
      </p:sp>
      <p:sp>
        <p:nvSpPr>
          <p:cNvPr id="4" name="object 4"/>
          <p:cNvSpPr/>
          <p:nvPr/>
        </p:nvSpPr>
        <p:spPr>
          <a:xfrm>
            <a:off x="1524000" y="6612636"/>
            <a:ext cx="8784590" cy="245745"/>
          </a:xfrm>
          <a:custGeom>
            <a:avLst/>
            <a:gdLst/>
            <a:ahLst/>
            <a:cxnLst/>
            <a:rect l="l" t="t" r="r" b="b"/>
            <a:pathLst>
              <a:path w="8784590" h="245745">
                <a:moveTo>
                  <a:pt x="8784336" y="0"/>
                </a:moveTo>
                <a:lnTo>
                  <a:pt x="8712708" y="0"/>
                </a:lnTo>
                <a:lnTo>
                  <a:pt x="8424926" y="0"/>
                </a:lnTo>
                <a:lnTo>
                  <a:pt x="0" y="0"/>
                </a:lnTo>
                <a:lnTo>
                  <a:pt x="0" y="245364"/>
                </a:lnTo>
                <a:lnTo>
                  <a:pt x="8383854" y="245364"/>
                </a:lnTo>
                <a:lnTo>
                  <a:pt x="8712708" y="245364"/>
                </a:lnTo>
                <a:lnTo>
                  <a:pt x="8743264" y="245364"/>
                </a:lnTo>
                <a:lnTo>
                  <a:pt x="8733485" y="232854"/>
                </a:lnTo>
                <a:lnTo>
                  <a:pt x="8718093" y="189496"/>
                </a:lnTo>
                <a:lnTo>
                  <a:pt x="8712708" y="138798"/>
                </a:lnTo>
                <a:lnTo>
                  <a:pt x="8712708" y="134010"/>
                </a:lnTo>
                <a:lnTo>
                  <a:pt x="8718093" y="83312"/>
                </a:lnTo>
                <a:lnTo>
                  <a:pt x="8733485" y="39954"/>
                </a:lnTo>
                <a:lnTo>
                  <a:pt x="8756332" y="10718"/>
                </a:lnTo>
                <a:lnTo>
                  <a:pt x="8784336" y="0"/>
                </a:lnTo>
                <a:close/>
              </a:path>
            </a:pathLst>
          </a:custGeom>
          <a:solidFill>
            <a:srgbClr val="033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A3A911F7-91E6-4A42-0FE3-0F812B147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CE2B97D0-2054-039F-EFC0-3BD4777A98A6}"/>
              </a:ext>
            </a:extLst>
          </p:cNvPr>
          <p:cNvCxnSpPr/>
          <p:nvPr/>
        </p:nvCxnSpPr>
        <p:spPr>
          <a:xfrm>
            <a:off x="451336" y="1773238"/>
            <a:ext cx="0" cy="1160387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B032C57D-6814-2E99-A831-7444078D9DC3}"/>
              </a:ext>
            </a:extLst>
          </p:cNvPr>
          <p:cNvCxnSpPr/>
          <p:nvPr/>
        </p:nvCxnSpPr>
        <p:spPr>
          <a:xfrm>
            <a:off x="451336" y="3173450"/>
            <a:ext cx="0" cy="1160387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A5CE1EFB-49A2-5A3E-1413-32B25F0523CA}"/>
              </a:ext>
            </a:extLst>
          </p:cNvPr>
          <p:cNvCxnSpPr>
            <a:cxnSpLocks/>
          </p:cNvCxnSpPr>
          <p:nvPr/>
        </p:nvCxnSpPr>
        <p:spPr>
          <a:xfrm>
            <a:off x="451336" y="4573663"/>
            <a:ext cx="0" cy="1160387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délník 18">
            <a:extLst>
              <a:ext uri="{FF2B5EF4-FFF2-40B4-BE49-F238E27FC236}">
                <a16:creationId xmlns:a16="http://schemas.microsoft.com/office/drawing/2014/main" id="{65849F11-6ECF-0E36-AF26-4885E63418A0}"/>
              </a:ext>
            </a:extLst>
          </p:cNvPr>
          <p:cNvSpPr/>
          <p:nvPr/>
        </p:nvSpPr>
        <p:spPr>
          <a:xfrm>
            <a:off x="559557" y="1773238"/>
            <a:ext cx="2019868" cy="11603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cs-CZ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Desk research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6A70B22C-9191-B84A-46A3-2EA837161107}"/>
              </a:ext>
            </a:extLst>
          </p:cNvPr>
          <p:cNvSpPr/>
          <p:nvPr/>
        </p:nvSpPr>
        <p:spPr>
          <a:xfrm>
            <a:off x="559557" y="3178958"/>
            <a:ext cx="2019868" cy="11603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Polostrukturované rozhovory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A8B84BFD-838A-2FDF-68E9-4353D7C09E40}"/>
              </a:ext>
            </a:extLst>
          </p:cNvPr>
          <p:cNvSpPr/>
          <p:nvPr/>
        </p:nvSpPr>
        <p:spPr>
          <a:xfrm>
            <a:off x="559557" y="4573663"/>
            <a:ext cx="2019868" cy="11603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</a:t>
            </a:r>
            <a:r>
              <a:rPr lang="cs-CZ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groups</a:t>
            </a:r>
            <a:endParaRPr lang="cs-CZ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839D3631-5529-AE56-007B-19D7D5E0F86B}"/>
              </a:ext>
            </a:extLst>
          </p:cNvPr>
          <p:cNvSpPr/>
          <p:nvPr/>
        </p:nvSpPr>
        <p:spPr>
          <a:xfrm>
            <a:off x="2647664" y="1773238"/>
            <a:ext cx="3448335" cy="1160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Spolupráce mezi VŠ a firmami v ČR 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ostupné příklady ze zahraničí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66758DFE-CFC5-F5A6-D2D1-3EE0568E6D23}"/>
              </a:ext>
            </a:extLst>
          </p:cNvPr>
          <p:cNvSpPr/>
          <p:nvPr/>
        </p:nvSpPr>
        <p:spPr>
          <a:xfrm>
            <a:off x="2647664" y="3178958"/>
            <a:ext cx="3448335" cy="1160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63 rozhovorů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věten – říjen 2024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823DD8B2-B885-3390-70CA-7918A5396985}"/>
              </a:ext>
            </a:extLst>
          </p:cNvPr>
          <p:cNvSpPr/>
          <p:nvPr/>
        </p:nvSpPr>
        <p:spPr>
          <a:xfrm>
            <a:off x="2647664" y="4573663"/>
            <a:ext cx="3448335" cy="1160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cs-CZ" sz="1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8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groups</a:t>
            </a:r>
            <a:endParaRPr lang="cs-CZ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tvrtý týden září 2024</a:t>
            </a: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841776A9-9544-6AA9-D43D-AC82174E8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396" r="8827" b="2"/>
          <a:stretch/>
        </p:blipFill>
        <p:spPr>
          <a:xfrm>
            <a:off x="6348413" y="1773238"/>
            <a:ext cx="5435599" cy="3960812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:a16="http://schemas.microsoft.com/office/drawing/2014/main" id="{7DB71E22-1135-9402-868F-F96C09306724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</p:spTree>
    <p:extLst>
      <p:ext uri="{BB962C8B-B14F-4D97-AF65-F5344CB8AC3E}">
        <p14:creationId xmlns:p14="http://schemas.microsoft.com/office/powerpoint/2010/main" val="2457369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 err="1"/>
              <a:t>Polostrukturované</a:t>
            </a:r>
            <a:r>
              <a:rPr lang="cs-CZ" b="1" spc="-10" dirty="0"/>
              <a:t> rozhovory</a:t>
            </a:r>
            <a:endParaRPr b="1" spc="-10" dirty="0"/>
          </a:p>
        </p:txBody>
      </p:sp>
      <p:sp>
        <p:nvSpPr>
          <p:cNvPr id="4" name="object 4"/>
          <p:cNvSpPr/>
          <p:nvPr/>
        </p:nvSpPr>
        <p:spPr>
          <a:xfrm>
            <a:off x="1524000" y="6612636"/>
            <a:ext cx="8784590" cy="245745"/>
          </a:xfrm>
          <a:custGeom>
            <a:avLst/>
            <a:gdLst/>
            <a:ahLst/>
            <a:cxnLst/>
            <a:rect l="l" t="t" r="r" b="b"/>
            <a:pathLst>
              <a:path w="8784590" h="245745">
                <a:moveTo>
                  <a:pt x="8784336" y="0"/>
                </a:moveTo>
                <a:lnTo>
                  <a:pt x="8712708" y="0"/>
                </a:lnTo>
                <a:lnTo>
                  <a:pt x="8424926" y="0"/>
                </a:lnTo>
                <a:lnTo>
                  <a:pt x="0" y="0"/>
                </a:lnTo>
                <a:lnTo>
                  <a:pt x="0" y="245364"/>
                </a:lnTo>
                <a:lnTo>
                  <a:pt x="8383854" y="245364"/>
                </a:lnTo>
                <a:lnTo>
                  <a:pt x="8712708" y="245364"/>
                </a:lnTo>
                <a:lnTo>
                  <a:pt x="8743264" y="245364"/>
                </a:lnTo>
                <a:lnTo>
                  <a:pt x="8733485" y="232854"/>
                </a:lnTo>
                <a:lnTo>
                  <a:pt x="8718093" y="189496"/>
                </a:lnTo>
                <a:lnTo>
                  <a:pt x="8712708" y="138798"/>
                </a:lnTo>
                <a:lnTo>
                  <a:pt x="8712708" y="134010"/>
                </a:lnTo>
                <a:lnTo>
                  <a:pt x="8718093" y="83312"/>
                </a:lnTo>
                <a:lnTo>
                  <a:pt x="8733485" y="39954"/>
                </a:lnTo>
                <a:lnTo>
                  <a:pt x="8756332" y="10718"/>
                </a:lnTo>
                <a:lnTo>
                  <a:pt x="8784336" y="0"/>
                </a:lnTo>
                <a:close/>
              </a:path>
            </a:pathLst>
          </a:custGeom>
          <a:solidFill>
            <a:srgbClr val="033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C67EDA4-E004-85E9-6BEB-2E8B9B042D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36BB90EA-1304-DDBF-E18F-AF17896BEDD4}"/>
              </a:ext>
            </a:extLst>
          </p:cNvPr>
          <p:cNvSpPr/>
          <p:nvPr/>
        </p:nvSpPr>
        <p:spPr>
          <a:xfrm>
            <a:off x="407987" y="1773238"/>
            <a:ext cx="5435601" cy="3960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 rozhovorů se zástupci vysokých škol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7978152-755C-E222-BEEA-6B5FFEB18D7E}"/>
              </a:ext>
            </a:extLst>
          </p:cNvPr>
          <p:cNvSpPr/>
          <p:nvPr/>
        </p:nvSpPr>
        <p:spPr>
          <a:xfrm>
            <a:off x="6348411" y="1773238"/>
            <a:ext cx="5435602" cy="3960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rozhovorů se zástupci firem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E592098-6300-29BB-5DCC-055BD76A1AD7}"/>
              </a:ext>
            </a:extLst>
          </p:cNvPr>
          <p:cNvSpPr txBox="1"/>
          <p:nvPr/>
        </p:nvSpPr>
        <p:spPr>
          <a:xfrm>
            <a:off x="407989" y="2557502"/>
            <a:ext cx="5435599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radiční univerzita, technické vysoké školy, jiné specificky zaměřené veřejné vysoké školy, další veřejné vysoké školy soukromé vysoké školy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Rektoři,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prorektoři, proděkani, vedoucí a specialisté pracovišť zaměřených na transfer, vedoucí kateder, další manažeři a akademici</a:t>
            </a:r>
          </a:p>
          <a:p>
            <a:pPr marL="285750" indent="-285750">
              <a:buFont typeface="Calibri" panose="020F0502020204030204" pitchFamily="34" charset="0"/>
              <a:buChar char="‒"/>
            </a:pP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61A98F4A-583E-572A-37D2-84C76B670827}"/>
              </a:ext>
            </a:extLst>
          </p:cNvPr>
          <p:cNvSpPr txBox="1"/>
          <p:nvPr/>
        </p:nvSpPr>
        <p:spPr>
          <a:xfrm>
            <a:off x="6348411" y="2557502"/>
            <a:ext cx="5435599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evět výrobních a dvě nevýrobní odvětví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ůzné velikosti od největších počtů zaměstnanců i obratů až po firmy okolo stovky zaměstnanců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op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mananagement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, HR ředitelé a specialisté, specialisté v oblasti vzdělávání, rozvoje, výzkumu, vývoje, atd.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alibri" panose="020F0502020204030204" pitchFamily="34" charset="0"/>
              <a:buChar char="‒"/>
            </a:pP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Grafický objekt 19" descr="Školní budova">
            <a:extLst>
              <a:ext uri="{FF2B5EF4-FFF2-40B4-BE49-F238E27FC236}">
                <a16:creationId xmlns:a16="http://schemas.microsoft.com/office/drawing/2014/main" id="{E653BEBE-0064-67EC-39DC-8ABA3E5EA9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8645" y="3957962"/>
            <a:ext cx="1645209" cy="1645209"/>
          </a:xfrm>
          <a:prstGeom prst="rect">
            <a:avLst/>
          </a:prstGeom>
        </p:spPr>
      </p:pic>
      <p:pic>
        <p:nvPicPr>
          <p:cNvPr id="22" name="Grafický objekt 21" descr="Budova">
            <a:extLst>
              <a:ext uri="{FF2B5EF4-FFF2-40B4-BE49-F238E27FC236}">
                <a16:creationId xmlns:a16="http://schemas.microsoft.com/office/drawing/2014/main" id="{E692DDBA-F969-293A-75D6-A225F18DF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04610" y="4203510"/>
            <a:ext cx="1299717" cy="1299717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:a16="http://schemas.microsoft.com/office/drawing/2014/main" id="{6F24B80D-D56E-35ED-9CB5-F72CCB5746EC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096C7997-EE86-940F-BA7F-15BEC45810AD}"/>
              </a:ext>
            </a:extLst>
          </p:cNvPr>
          <p:cNvCxnSpPr>
            <a:cxnSpLocks/>
          </p:cNvCxnSpPr>
          <p:nvPr/>
        </p:nvCxnSpPr>
        <p:spPr>
          <a:xfrm rot="16200000">
            <a:off x="3126300" y="-944762"/>
            <a:ext cx="0" cy="5436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0C7D6A0A-91E7-884D-B908-0DF09E474BB0}"/>
              </a:ext>
            </a:extLst>
          </p:cNvPr>
          <p:cNvCxnSpPr>
            <a:cxnSpLocks/>
          </p:cNvCxnSpPr>
          <p:nvPr/>
        </p:nvCxnSpPr>
        <p:spPr>
          <a:xfrm rot="16200000">
            <a:off x="9066413" y="-944762"/>
            <a:ext cx="0" cy="5436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944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ovéPole 23">
            <a:extLst>
              <a:ext uri="{FF2B5EF4-FFF2-40B4-BE49-F238E27FC236}">
                <a16:creationId xmlns:a16="http://schemas.microsoft.com/office/drawing/2014/main" id="{97F9E20D-7E01-8870-D992-50B00EE8CE35}"/>
              </a:ext>
            </a:extLst>
          </p:cNvPr>
          <p:cNvSpPr txBox="1"/>
          <p:nvPr/>
        </p:nvSpPr>
        <p:spPr>
          <a:xfrm>
            <a:off x="6348413" y="1784880"/>
            <a:ext cx="5435600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0000" anchor="ctr">
            <a:noAutofit/>
          </a:bodyPr>
          <a:lstStyle/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Spolupráce firem a vysokých škol při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výuce</a:t>
            </a:r>
            <a:endParaRPr lang="cs-CZ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Začlenění praktických zkušeností do kurikula, studentské stáže, praktická výuka, zjednodušení a zefektivněný proces spolupráce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71EA1270-36CC-CC40-95E5-768F51878E0A}"/>
              </a:ext>
            </a:extLst>
          </p:cNvPr>
          <p:cNvSpPr txBox="1"/>
          <p:nvPr/>
        </p:nvSpPr>
        <p:spPr>
          <a:xfrm>
            <a:off x="6348413" y="3156480"/>
            <a:ext cx="5435600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0000" anchor="ctr">
            <a:noAutofit/>
          </a:bodyPr>
          <a:lstStyle/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Spolupráce v oblasti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výzkumu, vývoje a inovací </a:t>
            </a:r>
            <a:endParaRPr lang="cs-CZ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Otázky financování společného výzkumu, vliv byrokracie, investice do lidského kapitálu a know-how, průmyslové/ profesní doktoráty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E545BBFA-2EC2-31D3-AC0C-27338187F7F8}"/>
              </a:ext>
            </a:extLst>
          </p:cNvPr>
          <p:cNvSpPr txBox="1"/>
          <p:nvPr/>
        </p:nvSpPr>
        <p:spPr>
          <a:xfrm>
            <a:off x="6348413" y="4538728"/>
            <a:ext cx="54356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0000" anchor="ctr">
            <a:noAutofit/>
          </a:bodyPr>
          <a:lstStyle/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Závěrečná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skupina</a:t>
            </a:r>
            <a:endParaRPr lang="cs-CZ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Zlepšování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celkové spolupráce</a:t>
            </a:r>
            <a:endParaRPr lang="cs-CZ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 err="1"/>
              <a:t>Focus</a:t>
            </a:r>
            <a:r>
              <a:rPr lang="cs-CZ" b="1" spc="-10" dirty="0"/>
              <a:t> </a:t>
            </a:r>
            <a:r>
              <a:rPr lang="cs-CZ" b="1" spc="-10" dirty="0" err="1"/>
              <a:t>groups</a:t>
            </a:r>
            <a:endParaRPr b="1" spc="-10" dirty="0"/>
          </a:p>
        </p:txBody>
      </p:sp>
      <p:sp>
        <p:nvSpPr>
          <p:cNvPr id="4" name="object 4"/>
          <p:cNvSpPr/>
          <p:nvPr/>
        </p:nvSpPr>
        <p:spPr>
          <a:xfrm>
            <a:off x="1524000" y="6612636"/>
            <a:ext cx="8784590" cy="245745"/>
          </a:xfrm>
          <a:custGeom>
            <a:avLst/>
            <a:gdLst/>
            <a:ahLst/>
            <a:cxnLst/>
            <a:rect l="l" t="t" r="r" b="b"/>
            <a:pathLst>
              <a:path w="8784590" h="245745">
                <a:moveTo>
                  <a:pt x="8784336" y="0"/>
                </a:moveTo>
                <a:lnTo>
                  <a:pt x="8712708" y="0"/>
                </a:lnTo>
                <a:lnTo>
                  <a:pt x="8424926" y="0"/>
                </a:lnTo>
                <a:lnTo>
                  <a:pt x="0" y="0"/>
                </a:lnTo>
                <a:lnTo>
                  <a:pt x="0" y="245364"/>
                </a:lnTo>
                <a:lnTo>
                  <a:pt x="8383854" y="245364"/>
                </a:lnTo>
                <a:lnTo>
                  <a:pt x="8712708" y="245364"/>
                </a:lnTo>
                <a:lnTo>
                  <a:pt x="8743264" y="245364"/>
                </a:lnTo>
                <a:lnTo>
                  <a:pt x="8733485" y="232854"/>
                </a:lnTo>
                <a:lnTo>
                  <a:pt x="8718093" y="189496"/>
                </a:lnTo>
                <a:lnTo>
                  <a:pt x="8712708" y="138798"/>
                </a:lnTo>
                <a:lnTo>
                  <a:pt x="8712708" y="134010"/>
                </a:lnTo>
                <a:lnTo>
                  <a:pt x="8718093" y="83312"/>
                </a:lnTo>
                <a:lnTo>
                  <a:pt x="8733485" y="39954"/>
                </a:lnTo>
                <a:lnTo>
                  <a:pt x="8756332" y="10718"/>
                </a:lnTo>
                <a:lnTo>
                  <a:pt x="8784336" y="0"/>
                </a:lnTo>
                <a:close/>
              </a:path>
            </a:pathLst>
          </a:custGeom>
          <a:solidFill>
            <a:srgbClr val="033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19A8102-F033-9255-3C99-CA59D3BF24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27" name="TextBox 7">
            <a:extLst>
              <a:ext uri="{FF2B5EF4-FFF2-40B4-BE49-F238E27FC236}">
                <a16:creationId xmlns:a16="http://schemas.microsoft.com/office/drawing/2014/main" id="{006D8079-80BE-FCF4-E88B-FB6CAA895CD4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3E9C3EF9-CA71-C0CA-B094-5A2EDF0459D7}"/>
              </a:ext>
            </a:extLst>
          </p:cNvPr>
          <p:cNvSpPr txBox="1"/>
          <p:nvPr/>
        </p:nvSpPr>
        <p:spPr>
          <a:xfrm>
            <a:off x="5843446" y="1784880"/>
            <a:ext cx="434524" cy="1200329"/>
          </a:xfrm>
          <a:prstGeom prst="rect">
            <a:avLst/>
          </a:prstGeom>
          <a:solidFill>
            <a:srgbClr val="14476B"/>
          </a:solidFill>
        </p:spPr>
        <p:txBody>
          <a:bodyPr wrap="square" lIns="90000" anchor="ctr">
            <a:noAutofit/>
          </a:bodyPr>
          <a:lstStyle/>
          <a:p>
            <a:r>
              <a:rPr lang="cs-CZ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1DD9284C-17A1-BB20-EB73-687C168FF4E5}"/>
              </a:ext>
            </a:extLst>
          </p:cNvPr>
          <p:cNvSpPr txBox="1"/>
          <p:nvPr/>
        </p:nvSpPr>
        <p:spPr>
          <a:xfrm>
            <a:off x="5843446" y="3156480"/>
            <a:ext cx="434524" cy="1200329"/>
          </a:xfrm>
          <a:prstGeom prst="rect">
            <a:avLst/>
          </a:prstGeom>
          <a:solidFill>
            <a:srgbClr val="0070BE"/>
          </a:solidFill>
        </p:spPr>
        <p:txBody>
          <a:bodyPr wrap="square" lIns="90000" anchor="ctr">
            <a:noAutofit/>
          </a:bodyPr>
          <a:lstStyle/>
          <a:p>
            <a:r>
              <a:rPr lang="cs-CZ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2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B5C1F041-024B-D458-DD3A-1F716EA02756}"/>
              </a:ext>
            </a:extLst>
          </p:cNvPr>
          <p:cNvSpPr txBox="1"/>
          <p:nvPr/>
        </p:nvSpPr>
        <p:spPr>
          <a:xfrm>
            <a:off x="5843446" y="4538728"/>
            <a:ext cx="434524" cy="1200329"/>
          </a:xfrm>
          <a:prstGeom prst="rect">
            <a:avLst/>
          </a:prstGeom>
          <a:solidFill>
            <a:srgbClr val="149EFF"/>
          </a:solidFill>
        </p:spPr>
        <p:txBody>
          <a:bodyPr wrap="square" lIns="90000" anchor="ctr">
            <a:noAutofit/>
          </a:bodyPr>
          <a:lstStyle/>
          <a:p>
            <a:r>
              <a:rPr lang="cs-CZ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3</a:t>
            </a:r>
          </a:p>
        </p:txBody>
      </p:sp>
      <p:sp>
        <p:nvSpPr>
          <p:cNvPr id="11" name="Rovnoramenný trojúhelník 10">
            <a:extLst>
              <a:ext uri="{FF2B5EF4-FFF2-40B4-BE49-F238E27FC236}">
                <a16:creationId xmlns:a16="http://schemas.microsoft.com/office/drawing/2014/main" id="{DA80DAE8-6AA1-B5BD-06DD-300222AFB151}"/>
              </a:ext>
            </a:extLst>
          </p:cNvPr>
          <p:cNvSpPr/>
          <p:nvPr/>
        </p:nvSpPr>
        <p:spPr>
          <a:xfrm>
            <a:off x="1205128" y="2337919"/>
            <a:ext cx="3777749" cy="2862091"/>
          </a:xfrm>
          <a:prstGeom prst="triangl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00F99355-E31A-236C-E521-3EA53F4843D7}"/>
              </a:ext>
            </a:extLst>
          </p:cNvPr>
          <p:cNvSpPr/>
          <p:nvPr/>
        </p:nvSpPr>
        <p:spPr>
          <a:xfrm>
            <a:off x="2584483" y="1782523"/>
            <a:ext cx="1019040" cy="1019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Focus Group 1</a:t>
            </a: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7C20D6DE-0FF5-1A81-057E-0096924ABF1A}"/>
              </a:ext>
            </a:extLst>
          </p:cNvPr>
          <p:cNvSpPr/>
          <p:nvPr/>
        </p:nvSpPr>
        <p:spPr>
          <a:xfrm>
            <a:off x="727203" y="4715010"/>
            <a:ext cx="1019040" cy="1019040"/>
          </a:xfrm>
          <a:prstGeom prst="ellipse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Focus Group 2</a:t>
            </a:r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0A11DD9B-2B2B-A6A1-2C06-DAF2DD4C74DE}"/>
              </a:ext>
            </a:extLst>
          </p:cNvPr>
          <p:cNvSpPr/>
          <p:nvPr/>
        </p:nvSpPr>
        <p:spPr>
          <a:xfrm>
            <a:off x="4441762" y="4715010"/>
            <a:ext cx="1019040" cy="1019040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Focus Group 3</a:t>
            </a:r>
          </a:p>
        </p:txBody>
      </p:sp>
      <p:sp>
        <p:nvSpPr>
          <p:cNvPr id="5" name="Šipka: dvojitá 4">
            <a:extLst>
              <a:ext uri="{FF2B5EF4-FFF2-40B4-BE49-F238E27FC236}">
                <a16:creationId xmlns:a16="http://schemas.microsoft.com/office/drawing/2014/main" id="{E4D13C29-29D9-C5F4-0376-8026DE9FF5F5}"/>
              </a:ext>
            </a:extLst>
          </p:cNvPr>
          <p:cNvSpPr/>
          <p:nvPr/>
        </p:nvSpPr>
        <p:spPr>
          <a:xfrm>
            <a:off x="4070206" y="5022375"/>
            <a:ext cx="197029" cy="370871"/>
          </a:xfrm>
          <a:prstGeom prst="chevron">
            <a:avLst>
              <a:gd name="adj" fmla="val 75908"/>
            </a:avLst>
          </a:prstGeom>
          <a:solidFill>
            <a:srgbClr val="CFCFCF"/>
          </a:solidFill>
          <a:ln>
            <a:solidFill>
              <a:srgbClr val="D4D4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cs-CZ" dirty="0">
              <a:solidFill>
                <a:schemeClr val="tx2"/>
              </a:solidFill>
            </a:endParaRPr>
          </a:p>
        </p:txBody>
      </p:sp>
      <p:pic>
        <p:nvPicPr>
          <p:cNvPr id="19" name="Grafický objekt 18" descr="Schůzka">
            <a:extLst>
              <a:ext uri="{FF2B5EF4-FFF2-40B4-BE49-F238E27FC236}">
                <a16:creationId xmlns:a16="http://schemas.microsoft.com/office/drawing/2014/main" id="{AE08323D-0B77-79B8-3669-85B38518EC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31914" y="3030788"/>
            <a:ext cx="2324177" cy="2324177"/>
          </a:xfrm>
          <a:prstGeom prst="rect">
            <a:avLst/>
          </a:prstGeom>
        </p:spPr>
      </p:pic>
      <p:sp>
        <p:nvSpPr>
          <p:cNvPr id="6" name="Šipka: dvojitá 5">
            <a:extLst>
              <a:ext uri="{FF2B5EF4-FFF2-40B4-BE49-F238E27FC236}">
                <a16:creationId xmlns:a16="http://schemas.microsoft.com/office/drawing/2014/main" id="{CDFCF07F-00FB-C272-DDB9-6DD3D273E430}"/>
              </a:ext>
            </a:extLst>
          </p:cNvPr>
          <p:cNvSpPr/>
          <p:nvPr/>
        </p:nvSpPr>
        <p:spPr>
          <a:xfrm rot="3506080">
            <a:off x="4364136" y="4226351"/>
            <a:ext cx="197029" cy="370871"/>
          </a:xfrm>
          <a:prstGeom prst="chevron">
            <a:avLst>
              <a:gd name="adj" fmla="val 75908"/>
            </a:avLst>
          </a:prstGeom>
          <a:solidFill>
            <a:srgbClr val="CFCFCF"/>
          </a:solidFill>
          <a:ln>
            <a:solidFill>
              <a:srgbClr val="D4D4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cs-CZ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820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/>
              <a:t>Klasifikace hlavních překážek spolupráce</a:t>
            </a:r>
            <a:endParaRPr b="1" spc="-10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6BA8A49-F955-4818-8233-72F7CDADE21E}"/>
              </a:ext>
            </a:extLst>
          </p:cNvPr>
          <p:cNvSpPr/>
          <p:nvPr/>
        </p:nvSpPr>
        <p:spPr>
          <a:xfrm>
            <a:off x="2059940" y="1311914"/>
            <a:ext cx="7578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535F559C-17BD-46CE-B81D-017FA629E9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052691"/>
              </p:ext>
            </p:extLst>
          </p:nvPr>
        </p:nvGraphicFramePr>
        <p:xfrm>
          <a:off x="407988" y="1376363"/>
          <a:ext cx="11373619" cy="4374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7415">
                  <a:extLst>
                    <a:ext uri="{9D8B030D-6E8A-4147-A177-3AD203B41FA5}">
                      <a16:colId xmlns:a16="http://schemas.microsoft.com/office/drawing/2014/main" val="3282280907"/>
                    </a:ext>
                  </a:extLst>
                </a:gridCol>
                <a:gridCol w="1282890">
                  <a:extLst>
                    <a:ext uri="{9D8B030D-6E8A-4147-A177-3AD203B41FA5}">
                      <a16:colId xmlns:a16="http://schemas.microsoft.com/office/drawing/2014/main" val="4292218424"/>
                    </a:ext>
                  </a:extLst>
                </a:gridCol>
                <a:gridCol w="8383314">
                  <a:extLst>
                    <a:ext uri="{9D8B030D-6E8A-4147-A177-3AD203B41FA5}">
                      <a16:colId xmlns:a16="http://schemas.microsoft.com/office/drawing/2014/main" val="4038436485"/>
                    </a:ext>
                  </a:extLst>
                </a:gridCol>
              </a:tblGrid>
              <a:tr h="391345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Obecný cluster bariér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Oblast clusteru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Popis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/>
                </a:tc>
                <a:extLst>
                  <a:ext uri="{0D108BD9-81ED-4DB2-BD59-A6C34878D82A}">
                    <a16:rowId xmlns:a16="http://schemas.microsoft.com/office/drawing/2014/main" val="746506314"/>
                  </a:ext>
                </a:extLst>
              </a:tr>
              <a:tr h="398364">
                <a:tc rowSpan="3"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rgbClr val="003153"/>
                          </a:solidFill>
                          <a:effectLst/>
                        </a:rPr>
                        <a:t>Komplexní bariéry</a:t>
                      </a:r>
                      <a:endParaRPr lang="cs-CZ" sz="1400" b="1" dirty="0">
                        <a:solidFill>
                          <a:srgbClr val="00315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Kulturní   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Odlišné sociální, kulturní a ekonomické role, které vedou k nedostatku vzájemného porozumění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8541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Institucionální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Rozdíly v pravidlech a hodnotách, nedostatečná  struktura pro spolupráci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299023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Operační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zkušeností, zdrojů, konflikty zájmů týkající se práv duševního vlastnictví, časový rámec výzkumu, apod.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607721"/>
                  </a:ext>
                </a:extLst>
              </a:tr>
              <a:tr h="398364">
                <a:tc rowSpan="5"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rgbClr val="003153"/>
                          </a:solidFill>
                          <a:effectLst/>
                        </a:rPr>
                        <a:t>Podrobné bariéry</a:t>
                      </a:r>
                      <a:endParaRPr lang="cs-CZ" sz="1400" b="1" dirty="0">
                        <a:solidFill>
                          <a:srgbClr val="00315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Nesoulad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souladu mezi tím, co se dělá ve vědeckých institucích, a tím, co je potřebné v průmyslu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177822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Motivace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podnětů pro univerzitní vědce a nedostatek důvěry průmyslových výzkumníků v akademický svět.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007339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Schopnost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dovedností a struktur(y) nezbytné pro spolupráci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23835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Řízení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managementu, rozhodování, podpory a komunikace                                  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067096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Kontextuální  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Regionální charakteristiky, riziko, vzdálenosti a pasivní=neaktivní prostředí                         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170462"/>
                  </a:ext>
                </a:extLst>
              </a:tr>
              <a:tr h="398364">
                <a:tc rowSpan="2"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rgbClr val="003153"/>
                          </a:solidFill>
                          <a:effectLst/>
                        </a:rPr>
                        <a:t>Dualistické/ dvojdimenzionální bariéry</a:t>
                      </a:r>
                      <a:endParaRPr lang="cs-CZ" sz="1400" b="1" dirty="0">
                        <a:solidFill>
                          <a:srgbClr val="00315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Orientace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Divergentní cíle a nedostatek vzájemného porozumění                                        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290122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Transakce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Dodatečné náklady, byrokracie, pravidla a předpisy                                           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293148"/>
                  </a:ext>
                </a:extLst>
              </a:tr>
            </a:tbl>
          </a:graphicData>
        </a:graphic>
      </p:graphicFrame>
      <p:sp>
        <p:nvSpPr>
          <p:cNvPr id="11" name="TextBox 7">
            <a:extLst>
              <a:ext uri="{FF2B5EF4-FFF2-40B4-BE49-F238E27FC236}">
                <a16:creationId xmlns:a16="http://schemas.microsoft.com/office/drawing/2014/main" id="{297A21C6-02CD-1961-E4BE-87FDB1CA9F1D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</p:spTree>
    <p:extLst>
      <p:ext uri="{BB962C8B-B14F-4D97-AF65-F5344CB8AC3E}">
        <p14:creationId xmlns:p14="http://schemas.microsoft.com/office/powerpoint/2010/main" val="2562406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C28418-5DA8-B336-D3B8-D89E06E08B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Inspirativní příklady ze zahraniční</a:t>
            </a:r>
          </a:p>
        </p:txBody>
      </p:sp>
      <p:pic>
        <p:nvPicPr>
          <p:cNvPr id="12" name="Zástupný symbol obrázku 11">
            <a:extLst>
              <a:ext uri="{FF2B5EF4-FFF2-40B4-BE49-F238E27FC236}">
                <a16:creationId xmlns:a16="http://schemas.microsoft.com/office/drawing/2014/main" id="{F73885B5-298E-5368-FF15-2561FAB8A8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9419" r="94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6064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Nadpis 15">
            <a:extLst>
              <a:ext uri="{FF2B5EF4-FFF2-40B4-BE49-F238E27FC236}">
                <a16:creationId xmlns:a16="http://schemas.microsoft.com/office/drawing/2014/main" id="{7D005D46-BEF2-0522-06F0-94B3EDB2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723900"/>
            <a:r>
              <a:rPr lang="cs-CZ" dirty="0"/>
              <a:t>Vlámsko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BB9B8DF2-88FB-93AD-6976-6E7C91589E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07D63121-422E-95A2-16E5-311655606078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487173B8-815B-C34A-1E33-1D9EA2689B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10394" y="368300"/>
            <a:ext cx="643975" cy="43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Obdélník 22">
            <a:extLst>
              <a:ext uri="{FF2B5EF4-FFF2-40B4-BE49-F238E27FC236}">
                <a16:creationId xmlns:a16="http://schemas.microsoft.com/office/drawing/2014/main" id="{776A4E54-480D-2A9A-29F1-D0BBA3E4FB87}"/>
              </a:ext>
            </a:extLst>
          </p:cNvPr>
          <p:cNvSpPr/>
          <p:nvPr/>
        </p:nvSpPr>
        <p:spPr>
          <a:xfrm>
            <a:off x="410393" y="0"/>
            <a:ext cx="922015" cy="292124"/>
          </a:xfrm>
          <a:prstGeom prst="rect">
            <a:avLst/>
          </a:prstGeom>
          <a:solidFill>
            <a:srgbClr val="056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/>
                </a:solidFill>
              </a:rPr>
              <a:t>Vlámsko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7C85BA89-B808-85D5-114E-58753DBC7582}"/>
              </a:ext>
            </a:extLst>
          </p:cNvPr>
          <p:cNvSpPr/>
          <p:nvPr/>
        </p:nvSpPr>
        <p:spPr>
          <a:xfrm>
            <a:off x="1387877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Dánsko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356501A6-3B08-4B01-1278-97D0574BC192}"/>
              </a:ext>
            </a:extLst>
          </p:cNvPr>
          <p:cNvSpPr/>
          <p:nvPr/>
        </p:nvSpPr>
        <p:spPr>
          <a:xfrm>
            <a:off x="2365360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Estonsko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FF469E82-52EA-5786-95BF-DE221FFCF087}"/>
              </a:ext>
            </a:extLst>
          </p:cNvPr>
          <p:cNvSpPr/>
          <p:nvPr/>
        </p:nvSpPr>
        <p:spPr>
          <a:xfrm>
            <a:off x="3342844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Irsko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9BA85B01-0D91-CFE2-308D-1BCFC6F7291D}"/>
              </a:ext>
            </a:extLst>
          </p:cNvPr>
          <p:cNvSpPr/>
          <p:nvPr/>
        </p:nvSpPr>
        <p:spPr>
          <a:xfrm>
            <a:off x="4320328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Polsko</a:t>
            </a: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B2952AF2-EBA1-FB8A-A556-A058EA98A1A5}"/>
              </a:ext>
            </a:extLst>
          </p:cNvPr>
          <p:cNvSpPr/>
          <p:nvPr/>
        </p:nvSpPr>
        <p:spPr>
          <a:xfrm>
            <a:off x="5297810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Portugalsko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53B0124D-61C0-456C-8F3B-3716579CE88D}"/>
              </a:ext>
            </a:extLst>
          </p:cNvPr>
          <p:cNvSpPr/>
          <p:nvPr/>
        </p:nvSpPr>
        <p:spPr>
          <a:xfrm>
            <a:off x="407987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Bakalářské studijní programy výrazně oddělené na: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Profesní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(zaměřené na přímý vstup na trh práce)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Akademické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(zaměřené na přípravu na další studium na magisterské úrovni)</a:t>
            </a: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ECB18C33-C0F1-E1EB-BE77-3C015D56B871}"/>
              </a:ext>
            </a:extLst>
          </p:cNvPr>
          <p:cNvSpPr/>
          <p:nvPr/>
        </p:nvSpPr>
        <p:spPr>
          <a:xfrm>
            <a:off x="4254443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Externí hodnocení kvality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((Nizozemsko-vlámská akreditační organizace)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zajišťuje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že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vzdělání odpovídá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společenským výzvám regionu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207D79B6-E2AD-8831-DE6E-24268EA34C4A}"/>
              </a:ext>
            </a:extLst>
          </p:cNvPr>
          <p:cNvSpPr/>
          <p:nvPr/>
        </p:nvSpPr>
        <p:spPr>
          <a:xfrm>
            <a:off x="8100899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Příklad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úspěšné transformace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vyšších odborných škol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</a:t>
            </a:r>
          </a:p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dohledem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univerzit ve vysokoškolské instituce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úspěšně spolupracující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zaměstnavateli</a:t>
            </a:r>
          </a:p>
        </p:txBody>
      </p:sp>
      <p:cxnSp>
        <p:nvCxnSpPr>
          <p:cNvPr id="35" name="Přímá spojnice 34">
            <a:extLst>
              <a:ext uri="{FF2B5EF4-FFF2-40B4-BE49-F238E27FC236}">
                <a16:creationId xmlns:a16="http://schemas.microsoft.com/office/drawing/2014/main" id="{D856E961-D3AD-F302-695D-F286E4E87F7C}"/>
              </a:ext>
            </a:extLst>
          </p:cNvPr>
          <p:cNvCxnSpPr>
            <a:cxnSpLocks/>
          </p:cNvCxnSpPr>
          <p:nvPr/>
        </p:nvCxnSpPr>
        <p:spPr>
          <a:xfrm rot="16200000">
            <a:off x="2249700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35">
            <a:extLst>
              <a:ext uri="{FF2B5EF4-FFF2-40B4-BE49-F238E27FC236}">
                <a16:creationId xmlns:a16="http://schemas.microsoft.com/office/drawing/2014/main" id="{C8B6249E-9823-A682-FF6F-CEEDAB70222E}"/>
              </a:ext>
            </a:extLst>
          </p:cNvPr>
          <p:cNvCxnSpPr>
            <a:cxnSpLocks/>
          </p:cNvCxnSpPr>
          <p:nvPr/>
        </p:nvCxnSpPr>
        <p:spPr>
          <a:xfrm rot="16200000">
            <a:off x="6096156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08249A82-A618-1EA5-910D-E01C1AE3761C}"/>
              </a:ext>
            </a:extLst>
          </p:cNvPr>
          <p:cNvCxnSpPr>
            <a:cxnSpLocks/>
          </p:cNvCxnSpPr>
          <p:nvPr/>
        </p:nvCxnSpPr>
        <p:spPr>
          <a:xfrm rot="16200000">
            <a:off x="9942299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AEEBD5A1-8D77-C064-1231-350762ADA2D8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Inspirativní příklady ze zahraničí</a:t>
            </a:r>
          </a:p>
        </p:txBody>
      </p:sp>
    </p:spTree>
    <p:extLst>
      <p:ext uri="{BB962C8B-B14F-4D97-AF65-F5344CB8AC3E}">
        <p14:creationId xmlns:p14="http://schemas.microsoft.com/office/powerpoint/2010/main" val="733954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Nadpis 11">
            <a:extLst>
              <a:ext uri="{FF2B5EF4-FFF2-40B4-BE49-F238E27FC236}">
                <a16:creationId xmlns:a16="http://schemas.microsoft.com/office/drawing/2014/main" id="{1C1F51EA-DCA5-E0D9-AC5A-23F303A3D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723900"/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Dánsko</a:t>
            </a:r>
            <a:endParaRPr lang="cs-CZ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2F5BACBE-9F2A-B192-D185-10AB05F97D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CBEAC47A-90AD-7988-8C45-D06A186B41DD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80395D60-3AB3-D88C-A370-CB9B59ECF7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10394" y="368300"/>
            <a:ext cx="570297" cy="43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3EB1FC5B-0D0C-C848-57B6-447CC88E42AA}"/>
              </a:ext>
            </a:extLst>
          </p:cNvPr>
          <p:cNvSpPr/>
          <p:nvPr/>
        </p:nvSpPr>
        <p:spPr>
          <a:xfrm>
            <a:off x="410393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Vlámsko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E8CDF65-1AB9-E44C-CABC-C9104CA3D10A}"/>
              </a:ext>
            </a:extLst>
          </p:cNvPr>
          <p:cNvSpPr/>
          <p:nvPr/>
        </p:nvSpPr>
        <p:spPr>
          <a:xfrm>
            <a:off x="1387877" y="0"/>
            <a:ext cx="922015" cy="2921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/>
                </a:solidFill>
              </a:rPr>
              <a:t>Dánsko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C0469692-D848-FFAC-EE45-67029234660A}"/>
              </a:ext>
            </a:extLst>
          </p:cNvPr>
          <p:cNvSpPr/>
          <p:nvPr/>
        </p:nvSpPr>
        <p:spPr>
          <a:xfrm>
            <a:off x="2365360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Estonsko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85FE76BE-79C7-9204-2089-969EA5DF2ED1}"/>
              </a:ext>
            </a:extLst>
          </p:cNvPr>
          <p:cNvSpPr/>
          <p:nvPr/>
        </p:nvSpPr>
        <p:spPr>
          <a:xfrm>
            <a:off x="3342844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Irsko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FCB96228-131C-D78A-2AC7-0487BF2C9D2C}"/>
              </a:ext>
            </a:extLst>
          </p:cNvPr>
          <p:cNvSpPr/>
          <p:nvPr/>
        </p:nvSpPr>
        <p:spPr>
          <a:xfrm>
            <a:off x="4320328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Polsko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19EC8F8F-7DFD-F895-A40D-2CCC9FCE6F15}"/>
              </a:ext>
            </a:extLst>
          </p:cNvPr>
          <p:cNvSpPr/>
          <p:nvPr/>
        </p:nvSpPr>
        <p:spPr>
          <a:xfrm>
            <a:off x="5297810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Portugalsko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C4D1BCFF-E6CC-3BD4-A54A-49EB51B59709}"/>
              </a:ext>
            </a:extLst>
          </p:cNvPr>
          <p:cNvSpPr/>
          <p:nvPr/>
        </p:nvSpPr>
        <p:spPr>
          <a:xfrm>
            <a:off x="407987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Binární systém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oddělující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akademické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profesní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vzdělávání</a:t>
            </a:r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2F06549C-85E8-61B4-B10C-738218F9F375}"/>
              </a:ext>
            </a:extLst>
          </p:cNvPr>
          <p:cNvSpPr/>
          <p:nvPr/>
        </p:nvSpPr>
        <p:spPr>
          <a:xfrm>
            <a:off x="3281398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Profesní školy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výrazně zaměřené na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praxi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784E6B1A-FE06-E96F-400F-6CFE640869C2}"/>
              </a:ext>
            </a:extLst>
          </p:cNvPr>
          <p:cNvSpPr/>
          <p:nvPr/>
        </p:nvSpPr>
        <p:spPr>
          <a:xfrm>
            <a:off x="6154808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Profesní vysoké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školy nabízejí</a:t>
            </a:r>
          </a:p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Bakalářské vzdělání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(180-240 ECTS / 3 až 4 roky)</a:t>
            </a:r>
          </a:p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Dvouleté profesní studijní programy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(120 ECTS)</a:t>
            </a:r>
          </a:p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Na dvouleté profesní studijní programy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navazující profesní bakalářské studijní programy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(90 ECTS /1 ½ roku)</a:t>
            </a: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D7B41862-2B51-37C5-4548-06469A793EEF}"/>
              </a:ext>
            </a:extLst>
          </p:cNvPr>
          <p:cNvSpPr/>
          <p:nvPr/>
        </p:nvSpPr>
        <p:spPr>
          <a:xfrm>
            <a:off x="9028219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inancování škol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odvíjí od </a:t>
            </a: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úspěšnosti v dokončování studia</a:t>
            </a:r>
            <a:endParaRPr lang="cs-CZ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cxnSp>
        <p:nvCxnSpPr>
          <p:cNvPr id="30" name="Přímá spojnice 29">
            <a:extLst>
              <a:ext uri="{FF2B5EF4-FFF2-40B4-BE49-F238E27FC236}">
                <a16:creationId xmlns:a16="http://schemas.microsoft.com/office/drawing/2014/main" id="{54A6B4BB-37BB-C8D8-FA51-261D88FB5F4E}"/>
              </a:ext>
            </a:extLst>
          </p:cNvPr>
          <p:cNvCxnSpPr>
            <a:cxnSpLocks/>
          </p:cNvCxnSpPr>
          <p:nvPr/>
        </p:nvCxnSpPr>
        <p:spPr>
          <a:xfrm rot="16200000">
            <a:off x="1785300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32">
            <a:extLst>
              <a:ext uri="{FF2B5EF4-FFF2-40B4-BE49-F238E27FC236}">
                <a16:creationId xmlns:a16="http://schemas.microsoft.com/office/drawing/2014/main" id="{ED0ADF6C-CBEF-EEB1-CABA-6D05F0230C6E}"/>
              </a:ext>
            </a:extLst>
          </p:cNvPr>
          <p:cNvCxnSpPr>
            <a:cxnSpLocks/>
          </p:cNvCxnSpPr>
          <p:nvPr/>
        </p:nvCxnSpPr>
        <p:spPr>
          <a:xfrm rot="16200000">
            <a:off x="4657787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nice 33">
            <a:extLst>
              <a:ext uri="{FF2B5EF4-FFF2-40B4-BE49-F238E27FC236}">
                <a16:creationId xmlns:a16="http://schemas.microsoft.com/office/drawing/2014/main" id="{2F3C7FA2-65D6-E179-69B2-C1D88CE74F28}"/>
              </a:ext>
            </a:extLst>
          </p:cNvPr>
          <p:cNvCxnSpPr>
            <a:cxnSpLocks/>
          </p:cNvCxnSpPr>
          <p:nvPr/>
        </p:nvCxnSpPr>
        <p:spPr>
          <a:xfrm rot="16200000">
            <a:off x="7531197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34">
            <a:extLst>
              <a:ext uri="{FF2B5EF4-FFF2-40B4-BE49-F238E27FC236}">
                <a16:creationId xmlns:a16="http://schemas.microsoft.com/office/drawing/2014/main" id="{0EBF190E-1F13-10BC-2224-9C9A3026B186}"/>
              </a:ext>
            </a:extLst>
          </p:cNvPr>
          <p:cNvCxnSpPr>
            <a:cxnSpLocks/>
          </p:cNvCxnSpPr>
          <p:nvPr/>
        </p:nvCxnSpPr>
        <p:spPr>
          <a:xfrm rot="16200000">
            <a:off x="10404607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F919E987-87C9-5746-2D21-E7C0221950CD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Inspirativní příklady ze zahraničí</a:t>
            </a:r>
          </a:p>
        </p:txBody>
      </p:sp>
    </p:spTree>
    <p:extLst>
      <p:ext uri="{BB962C8B-B14F-4D97-AF65-F5344CB8AC3E}">
        <p14:creationId xmlns:p14="http://schemas.microsoft.com/office/powerpoint/2010/main" val="2948694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Nadpis 11">
            <a:extLst>
              <a:ext uri="{FF2B5EF4-FFF2-40B4-BE49-F238E27FC236}">
                <a16:creationId xmlns:a16="http://schemas.microsoft.com/office/drawing/2014/main" id="{107AC543-EDD4-1BFF-4E9A-96FF53C12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723900"/>
            <a:r>
              <a:rPr lang="cs-CZ" dirty="0"/>
              <a:t>Estonsko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F1CD7CB0-6B2D-F4CB-9877-EF8A511F9C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19FC63E3-ADB7-6CF5-FBF9-BF03C25B96BD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60502141-F6D6-B2B2-F375-596725E0EC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10394" y="368300"/>
            <a:ext cx="675000" cy="43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Obdélník 20">
            <a:extLst>
              <a:ext uri="{FF2B5EF4-FFF2-40B4-BE49-F238E27FC236}">
                <a16:creationId xmlns:a16="http://schemas.microsoft.com/office/drawing/2014/main" id="{5EDCCA2A-9CF9-1115-92CD-D9FDC46D24AE}"/>
              </a:ext>
            </a:extLst>
          </p:cNvPr>
          <p:cNvSpPr/>
          <p:nvPr/>
        </p:nvSpPr>
        <p:spPr>
          <a:xfrm>
            <a:off x="410393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Vlámsko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17EA7C8-C8C5-6499-1C6E-B2779CC21A4B}"/>
              </a:ext>
            </a:extLst>
          </p:cNvPr>
          <p:cNvSpPr/>
          <p:nvPr/>
        </p:nvSpPr>
        <p:spPr>
          <a:xfrm>
            <a:off x="1387877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Dánsko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A7D14BB2-3FAC-105A-C238-8826AAC8D5A9}"/>
              </a:ext>
            </a:extLst>
          </p:cNvPr>
          <p:cNvSpPr/>
          <p:nvPr/>
        </p:nvSpPr>
        <p:spPr>
          <a:xfrm>
            <a:off x="2365360" y="0"/>
            <a:ext cx="922015" cy="292124"/>
          </a:xfrm>
          <a:prstGeom prst="rect">
            <a:avLst/>
          </a:prstGeom>
          <a:solidFill>
            <a:srgbClr val="056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/>
                </a:solidFill>
              </a:rPr>
              <a:t>Estonsko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2D8870C-907F-A581-77A0-D650300FF434}"/>
              </a:ext>
            </a:extLst>
          </p:cNvPr>
          <p:cNvSpPr/>
          <p:nvPr/>
        </p:nvSpPr>
        <p:spPr>
          <a:xfrm>
            <a:off x="3342844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Irsko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F27334C4-202A-88FC-ECE3-5E658A2F5265}"/>
              </a:ext>
            </a:extLst>
          </p:cNvPr>
          <p:cNvSpPr/>
          <p:nvPr/>
        </p:nvSpPr>
        <p:spPr>
          <a:xfrm>
            <a:off x="4320328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Polsko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03C9113C-2BA4-50C3-214E-FEBEE126F307}"/>
              </a:ext>
            </a:extLst>
          </p:cNvPr>
          <p:cNvSpPr/>
          <p:nvPr/>
        </p:nvSpPr>
        <p:spPr>
          <a:xfrm>
            <a:off x="5297810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Portugalsko</a:t>
            </a: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0B2144DA-473D-0370-4583-D26888922E31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5311DBF6-5885-916D-ABB9-C33ABA762670}"/>
              </a:ext>
            </a:extLst>
          </p:cNvPr>
          <p:cNvSpPr/>
          <p:nvPr/>
        </p:nvSpPr>
        <p:spPr>
          <a:xfrm>
            <a:off x="407987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cs-CZ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niverzity aplikovaných věd 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(UAS) silně zapojené do </a:t>
            </a:r>
            <a:r>
              <a:rPr lang="cs-CZ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aplikovaného výzkumu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plikovaný výzkum typicky krátkodobý a zaměřený na řešení konkrétních průmyslových výzev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plikovaný výzkum často iniciován ve spolupráci s firmami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ADBB87AA-B332-2CCC-50B8-CA634571CE31}"/>
              </a:ext>
            </a:extLst>
          </p:cNvPr>
          <p:cNvSpPr/>
          <p:nvPr/>
        </p:nvSpPr>
        <p:spPr>
          <a:xfrm>
            <a:off x="4254443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UAS přispívají k </a:t>
            </a:r>
            <a:r>
              <a:rPr lang="cs-CZ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regionálním strategiím</a:t>
            </a:r>
          </a:p>
          <a:p>
            <a:endParaRPr lang="cs-CZ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apojení do rozhodovacích procesů</a:t>
            </a:r>
          </a:p>
          <a:p>
            <a:pPr marL="285750" indent="-285750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oskytování odborných znalostí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802FE105-90A8-5664-5865-0CF8B79B7FFD}"/>
              </a:ext>
            </a:extLst>
          </p:cNvPr>
          <p:cNvSpPr/>
          <p:nvPr/>
        </p:nvSpPr>
        <p:spPr>
          <a:xfrm>
            <a:off x="8100899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UAS klíčové pro oblast </a:t>
            </a:r>
            <a:r>
              <a:rPr lang="cs-CZ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celoživotního vzdělávání</a:t>
            </a:r>
          </a:p>
          <a:p>
            <a:endParaRPr lang="cs-CZ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rogramy pro zvyšování a obnovu kvalifikace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řizpůsobení změnám na trhu práce</a:t>
            </a:r>
          </a:p>
        </p:txBody>
      </p:sp>
      <p:cxnSp>
        <p:nvCxnSpPr>
          <p:cNvPr id="34" name="Přímá spojnice 33">
            <a:extLst>
              <a:ext uri="{FF2B5EF4-FFF2-40B4-BE49-F238E27FC236}">
                <a16:creationId xmlns:a16="http://schemas.microsoft.com/office/drawing/2014/main" id="{1857189B-B086-FFB0-1E7E-28C54DDCB241}"/>
              </a:ext>
            </a:extLst>
          </p:cNvPr>
          <p:cNvCxnSpPr>
            <a:cxnSpLocks/>
          </p:cNvCxnSpPr>
          <p:nvPr/>
        </p:nvCxnSpPr>
        <p:spPr>
          <a:xfrm rot="16200000">
            <a:off x="2249700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34">
            <a:extLst>
              <a:ext uri="{FF2B5EF4-FFF2-40B4-BE49-F238E27FC236}">
                <a16:creationId xmlns:a16="http://schemas.microsoft.com/office/drawing/2014/main" id="{99FAFE51-0707-4719-BB0E-0661277B4588}"/>
              </a:ext>
            </a:extLst>
          </p:cNvPr>
          <p:cNvCxnSpPr>
            <a:cxnSpLocks/>
          </p:cNvCxnSpPr>
          <p:nvPr/>
        </p:nvCxnSpPr>
        <p:spPr>
          <a:xfrm rot="16200000">
            <a:off x="6096156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35">
            <a:extLst>
              <a:ext uri="{FF2B5EF4-FFF2-40B4-BE49-F238E27FC236}">
                <a16:creationId xmlns:a16="http://schemas.microsoft.com/office/drawing/2014/main" id="{19281BCA-EE24-A6A8-01E5-D58F126BEEC7}"/>
              </a:ext>
            </a:extLst>
          </p:cNvPr>
          <p:cNvCxnSpPr>
            <a:cxnSpLocks/>
          </p:cNvCxnSpPr>
          <p:nvPr/>
        </p:nvCxnSpPr>
        <p:spPr>
          <a:xfrm rot="16200000">
            <a:off x="9942299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652CA6C6-DFB4-A2EE-BAF5-9970A0E48FBF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Inspirativní příklady ze zahraničí</a:t>
            </a:r>
          </a:p>
        </p:txBody>
      </p:sp>
    </p:spTree>
    <p:extLst>
      <p:ext uri="{BB962C8B-B14F-4D97-AF65-F5344CB8AC3E}">
        <p14:creationId xmlns:p14="http://schemas.microsoft.com/office/powerpoint/2010/main" val="160165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Nadpis 11">
            <a:extLst>
              <a:ext uri="{FF2B5EF4-FFF2-40B4-BE49-F238E27FC236}">
                <a16:creationId xmlns:a16="http://schemas.microsoft.com/office/drawing/2014/main" id="{0C5DFBB3-6BD2-D534-0638-9D7644243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723900"/>
            <a:r>
              <a:rPr lang="cs-CZ" dirty="0"/>
              <a:t>Irsko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3A2FC18F-AA13-E1C2-AFB1-30AFECE29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B56726CE-4686-210E-3241-C04E69CAEDDA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799F1F24-4DD6-9FC3-150E-D12DDECF60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10394" y="368300"/>
            <a:ext cx="675000" cy="43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Obdélník 23">
            <a:extLst>
              <a:ext uri="{FF2B5EF4-FFF2-40B4-BE49-F238E27FC236}">
                <a16:creationId xmlns:a16="http://schemas.microsoft.com/office/drawing/2014/main" id="{13ADAB7D-D610-76B5-CE8F-7FECFEF3FEEF}"/>
              </a:ext>
            </a:extLst>
          </p:cNvPr>
          <p:cNvSpPr/>
          <p:nvPr/>
        </p:nvSpPr>
        <p:spPr>
          <a:xfrm>
            <a:off x="410393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Vlámsko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CB980A81-26E3-AB2C-C6DE-2615CC409B90}"/>
              </a:ext>
            </a:extLst>
          </p:cNvPr>
          <p:cNvSpPr/>
          <p:nvPr/>
        </p:nvSpPr>
        <p:spPr>
          <a:xfrm>
            <a:off x="1387877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Dánsko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3F52DD41-ABCA-FEA7-0FF7-B5F1AFD29EB8}"/>
              </a:ext>
            </a:extLst>
          </p:cNvPr>
          <p:cNvSpPr/>
          <p:nvPr/>
        </p:nvSpPr>
        <p:spPr>
          <a:xfrm>
            <a:off x="2365360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Estonsko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EAB246A9-8E1B-B227-44BC-82FE3BF18FAF}"/>
              </a:ext>
            </a:extLst>
          </p:cNvPr>
          <p:cNvSpPr/>
          <p:nvPr/>
        </p:nvSpPr>
        <p:spPr>
          <a:xfrm>
            <a:off x="3342844" y="0"/>
            <a:ext cx="922015" cy="292124"/>
          </a:xfrm>
          <a:prstGeom prst="rect">
            <a:avLst/>
          </a:prstGeom>
          <a:solidFill>
            <a:srgbClr val="056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/>
                </a:solidFill>
              </a:rPr>
              <a:t>Irsko</a:t>
            </a: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EC5B5677-B54E-4AFF-673C-DEF2E89DE8CC}"/>
              </a:ext>
            </a:extLst>
          </p:cNvPr>
          <p:cNvSpPr/>
          <p:nvPr/>
        </p:nvSpPr>
        <p:spPr>
          <a:xfrm>
            <a:off x="4320328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Polsko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5AF515AD-F44E-3E37-DF48-5DF8C3B66F07}"/>
              </a:ext>
            </a:extLst>
          </p:cNvPr>
          <p:cNvSpPr/>
          <p:nvPr/>
        </p:nvSpPr>
        <p:spPr>
          <a:xfrm>
            <a:off x="5297810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Portugalsko</a:t>
            </a: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2F1B869B-B347-D953-A05B-ECDF8699A21C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CB5495E4-EA16-637E-B853-A4DD7AF8F15C}"/>
              </a:ext>
            </a:extLst>
          </p:cNvPr>
          <p:cNvSpPr/>
          <p:nvPr/>
        </p:nvSpPr>
        <p:spPr>
          <a:xfrm>
            <a:off x="407987" y="1773238"/>
            <a:ext cx="5435601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Technology </a:t>
            </a:r>
            <a:r>
              <a:rPr lang="cs-CZ" sz="2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Gateway</a:t>
            </a: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Network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5A75EBAC-8366-8996-D676-2F5ABD3042E3}"/>
              </a:ext>
            </a:extLst>
          </p:cNvPr>
          <p:cNvSpPr/>
          <p:nvPr/>
        </p:nvSpPr>
        <p:spPr>
          <a:xfrm>
            <a:off x="6348411" y="1773238"/>
            <a:ext cx="5435602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</a:t>
            </a:r>
            <a:r>
              <a:rPr lang="cs-CZ" sz="2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Frontiers</a:t>
            </a:r>
            <a:endParaRPr lang="cs-CZ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925ADB05-3D7C-8BE4-EA24-4F41DA907624}"/>
              </a:ext>
            </a:extLst>
          </p:cNvPr>
          <p:cNvSpPr txBox="1"/>
          <p:nvPr/>
        </p:nvSpPr>
        <p:spPr>
          <a:xfrm>
            <a:off x="407989" y="2191159"/>
            <a:ext cx="5435599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ropojení akademických institucí s malými a středními podniky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řístup k aplikovanému výzkumu a inovacím pro rozvoj malých firem, které by bez toho neměly rozpočet na výzkum a vývoj</a:t>
            </a:r>
          </a:p>
          <a:p>
            <a:pPr marL="285750" indent="-285750">
              <a:buFont typeface="Calibri" panose="020F0502020204030204" pitchFamily="34" charset="0"/>
              <a:buChar char="‒"/>
            </a:pP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7DC82BB8-69DC-72A9-AF5C-6F757BF98A1B}"/>
              </a:ext>
            </a:extLst>
          </p:cNvPr>
          <p:cNvSpPr txBox="1"/>
          <p:nvPr/>
        </p:nvSpPr>
        <p:spPr>
          <a:xfrm>
            <a:off x="6348411" y="2191159"/>
            <a:ext cx="5435599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árodní program na podporu podnikání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ahrnuje praktické workshopy, mentoring, finanční podporu a coworkingové prostory</a:t>
            </a:r>
          </a:p>
        </p:txBody>
      </p: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19989280-A404-9C67-A22E-3FCDBACEDAF9}"/>
              </a:ext>
            </a:extLst>
          </p:cNvPr>
          <p:cNvCxnSpPr>
            <a:cxnSpLocks/>
          </p:cNvCxnSpPr>
          <p:nvPr/>
        </p:nvCxnSpPr>
        <p:spPr>
          <a:xfrm rot="16200000">
            <a:off x="3126300" y="-944762"/>
            <a:ext cx="0" cy="5436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37">
            <a:extLst>
              <a:ext uri="{FF2B5EF4-FFF2-40B4-BE49-F238E27FC236}">
                <a16:creationId xmlns:a16="http://schemas.microsoft.com/office/drawing/2014/main" id="{54CDF6D9-5AD3-D2F3-FFFE-04A45449341F}"/>
              </a:ext>
            </a:extLst>
          </p:cNvPr>
          <p:cNvCxnSpPr>
            <a:cxnSpLocks/>
          </p:cNvCxnSpPr>
          <p:nvPr/>
        </p:nvCxnSpPr>
        <p:spPr>
          <a:xfrm rot="16200000">
            <a:off x="9066413" y="-944762"/>
            <a:ext cx="0" cy="5436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56388864-9C48-725F-8247-693CE394262B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Inspirativní příklady ze zahraničí</a:t>
            </a:r>
          </a:p>
        </p:txBody>
      </p:sp>
    </p:spTree>
    <p:extLst>
      <p:ext uri="{BB962C8B-B14F-4D97-AF65-F5344CB8AC3E}">
        <p14:creationId xmlns:p14="http://schemas.microsoft.com/office/powerpoint/2010/main" val="21867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Nadpis 11">
            <a:extLst>
              <a:ext uri="{FF2B5EF4-FFF2-40B4-BE49-F238E27FC236}">
                <a16:creationId xmlns:a16="http://schemas.microsoft.com/office/drawing/2014/main" id="{30C86885-55B5-09A5-7D50-24160F88B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723900"/>
            <a:r>
              <a:rPr lang="cs-CZ" dirty="0"/>
              <a:t>Polsko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79554CA-DE9A-3B40-43AC-FB4781750C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F449BB46-9586-D346-F064-7C06726157A2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03EC8F8C-E8AD-3D35-F545-9BC3ED50F6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54" t="398" r="433" b="697"/>
          <a:stretch/>
        </p:blipFill>
        <p:spPr>
          <a:xfrm>
            <a:off x="410394" y="368300"/>
            <a:ext cx="650180" cy="43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Obdélník 18">
            <a:extLst>
              <a:ext uri="{FF2B5EF4-FFF2-40B4-BE49-F238E27FC236}">
                <a16:creationId xmlns:a16="http://schemas.microsoft.com/office/drawing/2014/main" id="{506EC7A3-7F67-98E6-1159-28B08EC6DF66}"/>
              </a:ext>
            </a:extLst>
          </p:cNvPr>
          <p:cNvSpPr/>
          <p:nvPr/>
        </p:nvSpPr>
        <p:spPr>
          <a:xfrm>
            <a:off x="410393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Vlámsko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14A28ACB-0A81-F262-EB90-42103E280397}"/>
              </a:ext>
            </a:extLst>
          </p:cNvPr>
          <p:cNvSpPr/>
          <p:nvPr/>
        </p:nvSpPr>
        <p:spPr>
          <a:xfrm>
            <a:off x="1387877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Dánsko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3E0DA60-83CA-C082-3605-028DD1CFC3CF}"/>
              </a:ext>
            </a:extLst>
          </p:cNvPr>
          <p:cNvSpPr/>
          <p:nvPr/>
        </p:nvSpPr>
        <p:spPr>
          <a:xfrm>
            <a:off x="2365360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Estonsko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BE3616C8-9376-E6B8-6C72-AB794E24E819}"/>
              </a:ext>
            </a:extLst>
          </p:cNvPr>
          <p:cNvSpPr/>
          <p:nvPr/>
        </p:nvSpPr>
        <p:spPr>
          <a:xfrm>
            <a:off x="3342844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Irsko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EE1259E-265D-6964-B9F0-D74870299FBB}"/>
              </a:ext>
            </a:extLst>
          </p:cNvPr>
          <p:cNvSpPr/>
          <p:nvPr/>
        </p:nvSpPr>
        <p:spPr>
          <a:xfrm>
            <a:off x="4320328" y="0"/>
            <a:ext cx="922015" cy="292124"/>
          </a:xfrm>
          <a:prstGeom prst="rect">
            <a:avLst/>
          </a:prstGeom>
          <a:solidFill>
            <a:srgbClr val="056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/>
                </a:solidFill>
              </a:rPr>
              <a:t>Polsko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66891870-78D0-6F65-82CA-0B2E5B5B24DC}"/>
              </a:ext>
            </a:extLst>
          </p:cNvPr>
          <p:cNvSpPr/>
          <p:nvPr/>
        </p:nvSpPr>
        <p:spPr>
          <a:xfrm>
            <a:off x="5297810" y="0"/>
            <a:ext cx="922015" cy="2921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Portugalsko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81D152FF-6B27-A7C2-BB12-B3CB64015715}"/>
              </a:ext>
            </a:extLst>
          </p:cNvPr>
          <p:cNvSpPr/>
          <p:nvPr/>
        </p:nvSpPr>
        <p:spPr>
          <a:xfrm>
            <a:off x="407987" y="1773238"/>
            <a:ext cx="11373620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Implementační doktorské studium („</a:t>
            </a:r>
            <a:r>
              <a:rPr lang="cs-CZ" sz="2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Implementatio</a:t>
            </a: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doctorate</a:t>
            </a: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</a:t>
            </a: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“)</a:t>
            </a:r>
          </a:p>
        </p:txBody>
      </p:sp>
      <p:cxnSp>
        <p:nvCxnSpPr>
          <p:cNvPr id="28" name="Přímá spojnice 27">
            <a:extLst>
              <a:ext uri="{FF2B5EF4-FFF2-40B4-BE49-F238E27FC236}">
                <a16:creationId xmlns:a16="http://schemas.microsoft.com/office/drawing/2014/main" id="{7616F3FD-11DF-CAC4-743F-1AA86271A3F6}"/>
              </a:ext>
            </a:extLst>
          </p:cNvPr>
          <p:cNvCxnSpPr>
            <a:cxnSpLocks/>
          </p:cNvCxnSpPr>
          <p:nvPr/>
        </p:nvCxnSpPr>
        <p:spPr>
          <a:xfrm>
            <a:off x="408300" y="1773238"/>
            <a:ext cx="11375713" cy="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4D92503C-450C-F625-AD9D-21822C37B33F}"/>
              </a:ext>
            </a:extLst>
          </p:cNvPr>
          <p:cNvSpPr txBox="1"/>
          <p:nvPr/>
        </p:nvSpPr>
        <p:spPr>
          <a:xfrm>
            <a:off x="407989" y="2191159"/>
            <a:ext cx="11376024" cy="2369880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avedeno v roce 2017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ropojení doktorandů s firmami i veřejným zaměstnavateli a teoretických a praktických znalostí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mentoři: Z akademického a firemního prostředí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lexibilita rozdělení času mezi výzkumnou institucí a firmou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odpora z veřejných zdrojů zahrnující stipendium pro doktorandy a příspěvky na náklady spojené s výzkumnou infrastrukturou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1CE4B31E-EE30-9297-0A6F-344A0C201237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Inspirativní příklady ze zahraničí</a:t>
            </a:r>
          </a:p>
        </p:txBody>
      </p:sp>
    </p:spTree>
    <p:extLst>
      <p:ext uri="{BB962C8B-B14F-4D97-AF65-F5344CB8AC3E}">
        <p14:creationId xmlns:p14="http://schemas.microsoft.com/office/powerpoint/2010/main" val="2082588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Nadpis 11">
            <a:extLst>
              <a:ext uri="{FF2B5EF4-FFF2-40B4-BE49-F238E27FC236}">
                <a16:creationId xmlns:a16="http://schemas.microsoft.com/office/drawing/2014/main" id="{1707C77E-6D46-35F9-116C-AA0B83A12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723900"/>
            <a:r>
              <a:rPr lang="cs-CZ" dirty="0"/>
              <a:t>Portugalsko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A857C06D-8DC2-C27A-CCBA-3569C64229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A81CCA9E-299D-1F4D-A6CD-81F4EA3261E8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F811B400-B7AD-21A5-BC94-94C992117B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10394" y="368300"/>
            <a:ext cx="644779" cy="432000"/>
          </a:xfrm>
          <a:prstGeom prst="rect">
            <a:avLst/>
          </a:prstGeom>
        </p:spPr>
      </p:pic>
      <p:sp>
        <p:nvSpPr>
          <p:cNvPr id="20" name="Obdélník 19">
            <a:extLst>
              <a:ext uri="{FF2B5EF4-FFF2-40B4-BE49-F238E27FC236}">
                <a16:creationId xmlns:a16="http://schemas.microsoft.com/office/drawing/2014/main" id="{52506D37-4673-5C26-5FD3-87E3A592E6B3}"/>
              </a:ext>
            </a:extLst>
          </p:cNvPr>
          <p:cNvSpPr/>
          <p:nvPr/>
        </p:nvSpPr>
        <p:spPr>
          <a:xfrm>
            <a:off x="410393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Vlámsko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18F39B00-EDFD-2EEB-F553-7A1D77F2425D}"/>
              </a:ext>
            </a:extLst>
          </p:cNvPr>
          <p:cNvSpPr/>
          <p:nvPr/>
        </p:nvSpPr>
        <p:spPr>
          <a:xfrm>
            <a:off x="1387877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Dánsko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37D9A52-17F0-5762-C146-E884502FB880}"/>
              </a:ext>
            </a:extLst>
          </p:cNvPr>
          <p:cNvSpPr/>
          <p:nvPr/>
        </p:nvSpPr>
        <p:spPr>
          <a:xfrm>
            <a:off x="2365360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Estonsko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2FC3D3AC-379B-92DC-F0A8-FC73E59F5FB7}"/>
              </a:ext>
            </a:extLst>
          </p:cNvPr>
          <p:cNvSpPr/>
          <p:nvPr/>
        </p:nvSpPr>
        <p:spPr>
          <a:xfrm>
            <a:off x="3342844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Irsko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C09FB19-DA1A-8B0D-19A2-20072060FEAF}"/>
              </a:ext>
            </a:extLst>
          </p:cNvPr>
          <p:cNvSpPr/>
          <p:nvPr/>
        </p:nvSpPr>
        <p:spPr>
          <a:xfrm>
            <a:off x="4320328" y="0"/>
            <a:ext cx="922015" cy="292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Polsko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30E305B9-93A6-7F7B-D942-225BD619985A}"/>
              </a:ext>
            </a:extLst>
          </p:cNvPr>
          <p:cNvSpPr/>
          <p:nvPr/>
        </p:nvSpPr>
        <p:spPr>
          <a:xfrm>
            <a:off x="5297810" y="0"/>
            <a:ext cx="922015" cy="2921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1200" dirty="0">
                <a:solidFill>
                  <a:schemeClr val="bg1"/>
                </a:solidFill>
              </a:rPr>
              <a:t>Portugalsko</a:t>
            </a: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0273F9A1-325B-C7CD-C779-AF3994BA053C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ACFEF3C2-CEA1-DD5D-D24A-C0810F5B5254}"/>
              </a:ext>
            </a:extLst>
          </p:cNvPr>
          <p:cNvSpPr/>
          <p:nvPr/>
        </p:nvSpPr>
        <p:spPr>
          <a:xfrm>
            <a:off x="407987" y="1773238"/>
            <a:ext cx="11373620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Polytechnické vysoké školy a jejich role v regionech</a:t>
            </a:r>
          </a:p>
        </p:txBody>
      </p:sp>
      <p:cxnSp>
        <p:nvCxnSpPr>
          <p:cNvPr id="30" name="Přímá spojnice 29">
            <a:extLst>
              <a:ext uri="{FF2B5EF4-FFF2-40B4-BE49-F238E27FC236}">
                <a16:creationId xmlns:a16="http://schemas.microsoft.com/office/drawing/2014/main" id="{61D2F3CC-3ED5-50D5-EC38-69E7500600B8}"/>
              </a:ext>
            </a:extLst>
          </p:cNvPr>
          <p:cNvCxnSpPr>
            <a:cxnSpLocks/>
          </p:cNvCxnSpPr>
          <p:nvPr/>
        </p:nvCxnSpPr>
        <p:spPr>
          <a:xfrm>
            <a:off x="408300" y="1773238"/>
            <a:ext cx="11375713" cy="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BD3A06AA-FCAF-9F82-8DA7-0482963B3D00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Inspirativní příklady ze zahraničí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D491500-6532-AA43-86F4-F378F685138B}"/>
              </a:ext>
            </a:extLst>
          </p:cNvPr>
          <p:cNvSpPr txBox="1"/>
          <p:nvPr/>
        </p:nvSpPr>
        <p:spPr>
          <a:xfrm>
            <a:off x="407989" y="2191159"/>
            <a:ext cx="11376024" cy="2369880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řítomné ve všech regionech </a:t>
            </a:r>
            <a:endParaRPr lang="cs-CZ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apojení do místních projektů přispívající k udržení absolventů v regionech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raktické tréninky, stáže a účast studentů v regionálních projektech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ůraz na aplikovaný výzkum, inovace a řešení konkrétních problémů 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Národní agentura pro hodnocení a akreditace vysokých škol hodnotí také to, zda je vzdělávání v souladu s regionálním, ekonomickým a sociálním kontextem	</a:t>
            </a:r>
          </a:p>
          <a:p>
            <a:pPr marL="285750" indent="-285750">
              <a:spcBef>
                <a:spcPts val="600"/>
              </a:spcBef>
              <a:buFont typeface="Calibri" panose="020F0502020204030204" pitchFamily="34" charset="0"/>
              <a:buChar char="‒"/>
            </a:pP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142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6513F-305A-1742-4E3C-FDE2E6A9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9787DC9-C678-CFF7-251B-23ADD3919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Placená práce studentů během studia</a:t>
            </a:r>
          </a:p>
        </p:txBody>
      </p:sp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13F06DB8-DEAA-4193-DAFE-B84C75DC78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061" r="240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8856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9D5BE349-4ED3-8C12-95BA-8BC4B07B82D5}"/>
              </a:ext>
            </a:extLst>
          </p:cNvPr>
          <p:cNvSpPr/>
          <p:nvPr/>
        </p:nvSpPr>
        <p:spPr>
          <a:xfrm>
            <a:off x="407988" y="1774704"/>
            <a:ext cx="7262621" cy="39593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cs-CZ" dirty="0">
              <a:solidFill>
                <a:schemeClr val="tx2"/>
              </a:solidFill>
            </a:endParaRPr>
          </a:p>
        </p:txBody>
      </p:sp>
      <p:pic>
        <p:nvPicPr>
          <p:cNvPr id="12" name="Obrázek 11" descr="C:\Users\koreckova\AppData\Local\Microsoft\Windows\INetCache\Content.MSO\9B8CD89B.tmp">
            <a:extLst>
              <a:ext uri="{FF2B5EF4-FFF2-40B4-BE49-F238E27FC236}">
                <a16:creationId xmlns:a16="http://schemas.microsoft.com/office/drawing/2014/main" id="{8D9F9AD1-9D4E-483F-8737-86C77A15A96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3" y="1774704"/>
            <a:ext cx="7262621" cy="39608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8673449" cy="899862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r>
              <a:rPr lang="cs-CZ" b="1" dirty="0"/>
              <a:t>Podíly (ne)pracujících během studia, podle studovaných oborů </a:t>
            </a:r>
            <a:r>
              <a:rPr lang="cs-CZ" b="0" dirty="0"/>
              <a:t>(počet hodin práce týdně)</a:t>
            </a:r>
            <a:endParaRPr lang="cs-CZ" sz="3600" b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5E73E93-445C-8812-C140-54523A50B93F}"/>
              </a:ext>
            </a:extLst>
          </p:cNvPr>
          <p:cNvSpPr txBox="1"/>
          <p:nvPr/>
        </p:nvSpPr>
        <p:spPr>
          <a:xfrm>
            <a:off x="410393" y="5822827"/>
            <a:ext cx="113736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Zdroj: </a:t>
            </a:r>
            <a:r>
              <a:rPr lang="cs-CZ" sz="900" dirty="0" err="1">
                <a:solidFill>
                  <a:schemeClr val="tx2"/>
                </a:solidFill>
                <a:latin typeface="+mj-lt"/>
              </a:rPr>
              <a:t>Eurostudent</a:t>
            </a:r>
            <a:r>
              <a:rPr lang="cs-CZ" sz="900" dirty="0">
                <a:solidFill>
                  <a:schemeClr val="tx2"/>
                </a:solidFill>
                <a:latin typeface="+mj-lt"/>
              </a:rPr>
              <a:t> B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DEF95E8-8770-7291-A7EC-62180D7FA1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18E2680C-9472-A167-B652-53F97EA5A9ED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Placená práce studentů během studia</a:t>
            </a:r>
          </a:p>
        </p:txBody>
      </p:sp>
    </p:spTree>
    <p:extLst>
      <p:ext uri="{BB962C8B-B14F-4D97-AF65-F5344CB8AC3E}">
        <p14:creationId xmlns:p14="http://schemas.microsoft.com/office/powerpoint/2010/main" val="3030900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269D14E1-40E6-5625-E132-FC94C9F6C415}"/>
              </a:ext>
            </a:extLst>
          </p:cNvPr>
          <p:cNvSpPr/>
          <p:nvPr/>
        </p:nvSpPr>
        <p:spPr>
          <a:xfrm>
            <a:off x="407988" y="1774704"/>
            <a:ext cx="7262621" cy="39593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181315" cy="899862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r>
              <a:rPr lang="cs-CZ" b="1" dirty="0"/>
              <a:t>Vztah vykonávané placené práce ke studovanému oboru, podle vybraných kategorií studujících, v %</a:t>
            </a:r>
            <a:endParaRPr lang="cs-CZ" sz="3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6BA8A49-F955-4818-8233-72F7CDADE21E}"/>
              </a:ext>
            </a:extLst>
          </p:cNvPr>
          <p:cNvSpPr/>
          <p:nvPr/>
        </p:nvSpPr>
        <p:spPr>
          <a:xfrm>
            <a:off x="2013458" y="1603349"/>
            <a:ext cx="757825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1000" dirty="0"/>
              <a:t>Zdroj: </a:t>
            </a:r>
            <a:r>
              <a:rPr lang="cs-CZ" sz="1000" dirty="0" err="1"/>
              <a:t>Eurostudent</a:t>
            </a:r>
            <a:r>
              <a:rPr lang="cs-CZ" sz="1000" dirty="0"/>
              <a:t> 8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</a:t>
            </a:r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Obrázek 13" descr="C:\Users\koreckova\AppData\Local\Microsoft\Windows\INetCache\Content.MSO\CD185A17.tmp">
            <a:extLst>
              <a:ext uri="{FF2B5EF4-FFF2-40B4-BE49-F238E27FC236}">
                <a16:creationId xmlns:a16="http://schemas.microsoft.com/office/drawing/2014/main" id="{771C0724-E85C-4AF9-8979-601D578B9E9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5"/>
          <a:stretch/>
        </p:blipFill>
        <p:spPr bwMode="auto">
          <a:xfrm>
            <a:off x="264814" y="1774704"/>
            <a:ext cx="7262621" cy="393674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106FCAFC-AE0E-979A-BE14-2DE5C570EBA7}"/>
              </a:ext>
            </a:extLst>
          </p:cNvPr>
          <p:cNvSpPr txBox="1"/>
          <p:nvPr/>
        </p:nvSpPr>
        <p:spPr>
          <a:xfrm>
            <a:off x="410393" y="5822827"/>
            <a:ext cx="113736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Zdroj: </a:t>
            </a:r>
            <a:r>
              <a:rPr lang="cs-CZ" sz="900" dirty="0" err="1">
                <a:solidFill>
                  <a:schemeClr val="tx2"/>
                </a:solidFill>
                <a:latin typeface="+mj-lt"/>
              </a:rPr>
              <a:t>Eurostudent</a:t>
            </a:r>
            <a:r>
              <a:rPr lang="cs-CZ" sz="900" dirty="0">
                <a:solidFill>
                  <a:schemeClr val="tx2"/>
                </a:solidFill>
                <a:latin typeface="+mj-lt"/>
              </a:rPr>
              <a:t> B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9A92BF1D-86CF-0FFA-C73B-293A50098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D388A92A-02BA-A26F-B674-CEA7EBDBF9DF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Placená práce studentů během studia</a:t>
            </a:r>
          </a:p>
        </p:txBody>
      </p:sp>
    </p:spTree>
    <p:extLst>
      <p:ext uri="{BB962C8B-B14F-4D97-AF65-F5344CB8AC3E}">
        <p14:creationId xmlns:p14="http://schemas.microsoft.com/office/powerpoint/2010/main" val="2854827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FE4C2-7A28-D1DE-E809-66F64B159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465073-FD25-3D91-A7F6-5DF7C67706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Stáž studentů během studia</a:t>
            </a:r>
          </a:p>
        </p:txBody>
      </p:sp>
      <p:pic>
        <p:nvPicPr>
          <p:cNvPr id="15" name="Zástupný symbol obrázku 14">
            <a:extLst>
              <a:ext uri="{FF2B5EF4-FFF2-40B4-BE49-F238E27FC236}">
                <a16:creationId xmlns:a16="http://schemas.microsoft.com/office/drawing/2014/main" id="{17ADA22A-1D50-38DD-7896-FF89237FBA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9" r="192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28335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/>
              <a:t>Stáž studentů během studia v ČR</a:t>
            </a:r>
            <a:endParaRPr b="1" spc="-10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6BA8A49-F955-4818-8233-72F7CDADE21E}"/>
              </a:ext>
            </a:extLst>
          </p:cNvPr>
          <p:cNvSpPr/>
          <p:nvPr/>
        </p:nvSpPr>
        <p:spPr>
          <a:xfrm>
            <a:off x="-472255" y="7529767"/>
            <a:ext cx="757825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b="1" dirty="0"/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1000" dirty="0"/>
          </a:p>
          <a:p>
            <a:endParaRPr lang="cs-CZ" sz="1000" dirty="0"/>
          </a:p>
          <a:p>
            <a:endParaRPr lang="cs-CZ" sz="1000" dirty="0"/>
          </a:p>
          <a:p>
            <a:endParaRPr lang="cs-CZ" sz="1000" dirty="0"/>
          </a:p>
          <a:p>
            <a:endParaRPr lang="cs-CZ" sz="1000" dirty="0"/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</a:t>
            </a:r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63722ECE-F8F5-BC42-F82C-5AD4C68ADD1B}"/>
              </a:ext>
            </a:extLst>
          </p:cNvPr>
          <p:cNvSpPr txBox="1"/>
          <p:nvPr/>
        </p:nvSpPr>
        <p:spPr>
          <a:xfrm>
            <a:off x="410393" y="5822827"/>
            <a:ext cx="1137362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Zdroj: </a:t>
            </a:r>
            <a:r>
              <a:rPr lang="cs-CZ" sz="900" dirty="0" err="1">
                <a:solidFill>
                  <a:schemeClr val="tx2"/>
                </a:solidFill>
                <a:latin typeface="+mj-lt"/>
              </a:rPr>
              <a:t>Eurostudent</a:t>
            </a:r>
            <a:r>
              <a:rPr lang="cs-CZ" sz="900" dirty="0">
                <a:solidFill>
                  <a:schemeClr val="tx2"/>
                </a:solidFill>
                <a:latin typeface="+mj-lt"/>
              </a:rPr>
              <a:t> B </a:t>
            </a:r>
            <a:r>
              <a:rPr lang="cs-CZ" sz="900" dirty="0">
                <a:solidFill>
                  <a:schemeClr val="tx2"/>
                </a:solidFill>
              </a:rPr>
              <a:t>(</a:t>
            </a:r>
            <a:r>
              <a:rPr lang="pt-BR" sz="900" dirty="0">
                <a:solidFill>
                  <a:schemeClr val="tx2"/>
                </a:solidFill>
              </a:rPr>
              <a:t>(EUROSTUDENT 8 N = 3055, EUROSTUDENT 7 N = 4134)</a:t>
            </a:r>
            <a:endParaRPr lang="cs-CZ" sz="900" dirty="0">
              <a:solidFill>
                <a:schemeClr val="tx2"/>
              </a:solidFill>
            </a:endParaRPr>
          </a:p>
          <a:p>
            <a:endParaRPr lang="cs-CZ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9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C1152500-E10E-934E-4BD4-BB1D92DE86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5" name="object 3">
            <a:extLst>
              <a:ext uri="{FF2B5EF4-FFF2-40B4-BE49-F238E27FC236}">
                <a16:creationId xmlns:a16="http://schemas.microsoft.com/office/drawing/2014/main" id="{463209DF-4530-6E5E-38F1-78F52E19FC02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2C018DCF-06D6-CA0A-359B-22DB875172FB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846B5DA-604E-6CC8-835F-79D1F0EDCC8F}"/>
              </a:ext>
            </a:extLst>
          </p:cNvPr>
          <p:cNvSpPr/>
          <p:nvPr/>
        </p:nvSpPr>
        <p:spPr>
          <a:xfrm>
            <a:off x="407987" y="1773239"/>
            <a:ext cx="5435601" cy="1849028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chemeClr val="accent1"/>
                </a:solidFill>
              </a:rPr>
              <a:t>Povinná x dobrovolná, v %	</a:t>
            </a:r>
            <a:endParaRPr lang="cs-CZ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57AD0E22-06C2-1058-0520-3913E903FA56}"/>
              </a:ext>
            </a:extLst>
          </p:cNvPr>
          <p:cNvCxnSpPr>
            <a:cxnSpLocks/>
          </p:cNvCxnSpPr>
          <p:nvPr/>
        </p:nvCxnSpPr>
        <p:spPr>
          <a:xfrm>
            <a:off x="408300" y="1773238"/>
            <a:ext cx="0" cy="1849029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>
            <a:extLst>
              <a:ext uri="{FF2B5EF4-FFF2-40B4-BE49-F238E27FC236}">
                <a16:creationId xmlns:a16="http://schemas.microsoft.com/office/drawing/2014/main" id="{1CDD881F-9301-4E48-9563-A193C978C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68" y="2180543"/>
            <a:ext cx="5046055" cy="132337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Obdélník 30">
            <a:extLst>
              <a:ext uri="{FF2B5EF4-FFF2-40B4-BE49-F238E27FC236}">
                <a16:creationId xmlns:a16="http://schemas.microsoft.com/office/drawing/2014/main" id="{343F87FA-3A49-979D-CBC7-192ADD0C9674}"/>
              </a:ext>
            </a:extLst>
          </p:cNvPr>
          <p:cNvSpPr/>
          <p:nvPr/>
        </p:nvSpPr>
        <p:spPr>
          <a:xfrm>
            <a:off x="407987" y="3890797"/>
            <a:ext cx="5435601" cy="1849028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 err="1">
                <a:solidFill>
                  <a:schemeClr val="accent1"/>
                </a:solidFill>
              </a:rPr>
              <a:t>PLacená</a:t>
            </a:r>
            <a:r>
              <a:rPr lang="cs-CZ" sz="2000" b="1" dirty="0">
                <a:solidFill>
                  <a:schemeClr val="accent1"/>
                </a:solidFill>
              </a:rPr>
              <a:t> x neplacená, v %	</a:t>
            </a:r>
            <a:endParaRPr lang="cs-CZ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C76E9EFA-8B90-2600-5C62-117EB7D47D00}"/>
              </a:ext>
            </a:extLst>
          </p:cNvPr>
          <p:cNvCxnSpPr>
            <a:cxnSpLocks/>
          </p:cNvCxnSpPr>
          <p:nvPr/>
        </p:nvCxnSpPr>
        <p:spPr>
          <a:xfrm>
            <a:off x="408300" y="3890796"/>
            <a:ext cx="0" cy="1849029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>
            <a:extLst>
              <a:ext uri="{FF2B5EF4-FFF2-40B4-BE49-F238E27FC236}">
                <a16:creationId xmlns:a16="http://schemas.microsoft.com/office/drawing/2014/main" id="{D7F320B8-314E-40FE-BAB9-FFD270D07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68" y="4313692"/>
            <a:ext cx="5045381" cy="13233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TextovéPole 34">
            <a:extLst>
              <a:ext uri="{FF2B5EF4-FFF2-40B4-BE49-F238E27FC236}">
                <a16:creationId xmlns:a16="http://schemas.microsoft.com/office/drawing/2014/main" id="{C9674604-9824-97FE-FF53-69730AE1F65A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Stáž studentů během studia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3A51FBE-6538-8939-5C82-32129B4E8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"/>
          <a:stretch/>
        </p:blipFill>
        <p:spPr>
          <a:xfrm>
            <a:off x="6096001" y="1774704"/>
            <a:ext cx="5688012" cy="39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32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644233CB-C107-8307-0288-3E32062DD597}"/>
              </a:ext>
            </a:extLst>
          </p:cNvPr>
          <p:cNvSpPr/>
          <p:nvPr/>
        </p:nvSpPr>
        <p:spPr>
          <a:xfrm>
            <a:off x="407989" y="1774704"/>
            <a:ext cx="5435599" cy="39593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456663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r>
              <a:rPr lang="cs-CZ" b="1" dirty="0"/>
              <a:t>Četnost a podmínky stáží podle studovaného oboru	</a:t>
            </a:r>
            <a:endParaRPr lang="cs-CZ" sz="3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6DA20EC6-1648-4C2F-AB71-781E9047B36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3899FB54-93E9-407F-BB7E-264717C7B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9" y="1861272"/>
            <a:ext cx="5270917" cy="3872778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FAE25FC5-DFDA-0FDE-937B-7DC214C53FB2}"/>
              </a:ext>
            </a:extLst>
          </p:cNvPr>
          <p:cNvSpPr txBox="1"/>
          <p:nvPr/>
        </p:nvSpPr>
        <p:spPr>
          <a:xfrm>
            <a:off x="410393" y="5822827"/>
            <a:ext cx="113736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Zdroj: </a:t>
            </a:r>
            <a:r>
              <a:rPr lang="cs-CZ" sz="900" dirty="0" err="1">
                <a:solidFill>
                  <a:schemeClr val="tx2"/>
                </a:solidFill>
                <a:latin typeface="+mj-lt"/>
              </a:rPr>
              <a:t>Eurostudent</a:t>
            </a:r>
            <a:r>
              <a:rPr lang="cs-CZ" sz="900" dirty="0">
                <a:solidFill>
                  <a:schemeClr val="tx2"/>
                </a:solidFill>
                <a:latin typeface="+mj-lt"/>
              </a:rPr>
              <a:t> B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0D7AE7EA-030E-0E58-AAED-11E4CD7F76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98141BE0-9228-2411-2A76-920D4C095535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Stáž studentů během studia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5649E03-F11E-E25C-AACA-9FBD171C0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"/>
          <a:stretch/>
        </p:blipFill>
        <p:spPr>
          <a:xfrm>
            <a:off x="6096001" y="1774704"/>
            <a:ext cx="5688012" cy="39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07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6C47F-B5D5-D780-050B-26194916C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9364802-AABB-54DB-9BD4-34A12D1AED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Hlavní zjištění z kvalitativního šetření</a:t>
            </a:r>
          </a:p>
        </p:txBody>
      </p:sp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A5316F38-EEF1-FBE9-4949-7904A7D866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" r="38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90839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/>
              <a:t>R</a:t>
            </a:r>
            <a:r>
              <a:rPr lang="cs-CZ" b="1" dirty="0"/>
              <a:t>ozmanitost zkušeností, pohledů a potřeb</a:t>
            </a:r>
            <a:endParaRPr b="1" spc="-10" dirty="0"/>
          </a:p>
        </p:txBody>
      </p:sp>
      <p:sp>
        <p:nvSpPr>
          <p:cNvPr id="4" name="object 4"/>
          <p:cNvSpPr/>
          <p:nvPr/>
        </p:nvSpPr>
        <p:spPr>
          <a:xfrm>
            <a:off x="1524000" y="6612636"/>
            <a:ext cx="8784590" cy="245745"/>
          </a:xfrm>
          <a:custGeom>
            <a:avLst/>
            <a:gdLst/>
            <a:ahLst/>
            <a:cxnLst/>
            <a:rect l="l" t="t" r="r" b="b"/>
            <a:pathLst>
              <a:path w="8784590" h="245745">
                <a:moveTo>
                  <a:pt x="8784336" y="0"/>
                </a:moveTo>
                <a:lnTo>
                  <a:pt x="8712708" y="0"/>
                </a:lnTo>
                <a:lnTo>
                  <a:pt x="8424926" y="0"/>
                </a:lnTo>
                <a:lnTo>
                  <a:pt x="0" y="0"/>
                </a:lnTo>
                <a:lnTo>
                  <a:pt x="0" y="245364"/>
                </a:lnTo>
                <a:lnTo>
                  <a:pt x="8383854" y="245364"/>
                </a:lnTo>
                <a:lnTo>
                  <a:pt x="8712708" y="245364"/>
                </a:lnTo>
                <a:lnTo>
                  <a:pt x="8743264" y="245364"/>
                </a:lnTo>
                <a:lnTo>
                  <a:pt x="8733485" y="232854"/>
                </a:lnTo>
                <a:lnTo>
                  <a:pt x="8718093" y="189496"/>
                </a:lnTo>
                <a:lnTo>
                  <a:pt x="8712708" y="138798"/>
                </a:lnTo>
                <a:lnTo>
                  <a:pt x="8712708" y="134010"/>
                </a:lnTo>
                <a:lnTo>
                  <a:pt x="8718093" y="83312"/>
                </a:lnTo>
                <a:lnTo>
                  <a:pt x="8733485" y="39954"/>
                </a:lnTo>
                <a:lnTo>
                  <a:pt x="8756332" y="10718"/>
                </a:lnTo>
                <a:lnTo>
                  <a:pt x="8784336" y="0"/>
                </a:lnTo>
                <a:close/>
              </a:path>
            </a:pathLst>
          </a:custGeom>
          <a:solidFill>
            <a:srgbClr val="033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791E7EB-71A0-4C80-9998-43337E8BD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400639"/>
            <a:ext cx="9144000" cy="473396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32ED0CB2-A40F-10FF-FA4A-BFD937B6DF8E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3C07D1D-FBC5-B4CC-E968-54C63F46A599}"/>
              </a:ext>
            </a:extLst>
          </p:cNvPr>
          <p:cNvSpPr/>
          <p:nvPr/>
        </p:nvSpPr>
        <p:spPr>
          <a:xfrm>
            <a:off x="407988" y="1773238"/>
            <a:ext cx="3792008" cy="1980406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Rozmanitost firemních potřeb a preferencí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Velikost, zaměření a cíl ovlivňují přístup ke spolupráci s VŠ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EFBB3DC-6020-C87B-4A0F-C917FF85CE53}"/>
              </a:ext>
            </a:extLst>
          </p:cNvPr>
          <p:cNvSpPr/>
          <p:nvPr/>
        </p:nvSpPr>
        <p:spPr>
          <a:xfrm>
            <a:off x="4199996" y="1773238"/>
            <a:ext cx="3792008" cy="1980406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Organizační a procesní struktury</a:t>
            </a:r>
          </a:p>
          <a:p>
            <a:endParaRPr lang="cs-CZ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Rychlost rozhodování a flexibilita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vs. nedostatečná kapacita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vs. vlastní přespříliš omezující postupy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4EB8214-AA6A-C67A-B481-3C1C49CF1876}"/>
              </a:ext>
            </a:extLst>
          </p:cNvPr>
          <p:cNvSpPr/>
          <p:nvPr/>
        </p:nvSpPr>
        <p:spPr>
          <a:xfrm>
            <a:off x="7992005" y="1773238"/>
            <a:ext cx="3792008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Financování výzkumu</a:t>
            </a:r>
          </a:p>
          <a:p>
            <a:endParaRPr lang="cs-CZ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Možnost i ochota investovat vlastní prostředky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vs.úplná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závislost na externích dotacích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9FB635B2-94AF-73E4-9B1C-955B2CF222EC}"/>
              </a:ext>
            </a:extLst>
          </p:cNvPr>
          <p:cNvSpPr/>
          <p:nvPr/>
        </p:nvSpPr>
        <p:spPr>
          <a:xfrm>
            <a:off x="7992005" y="3753644"/>
            <a:ext cx="3792008" cy="1980406"/>
          </a:xfrm>
          <a:prstGeom prst="rect">
            <a:avLst/>
          </a:prstGeom>
          <a:solidFill>
            <a:schemeClr val="bg1">
              <a:lumMod val="9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Nutnost flexibilních nástrojů podpory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Klíčová je flexibilita a široká škála nástrojů přizpůsobených různým potřebám a cílům 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F9052CCD-2AA2-B7B9-5BD7-8FE49DFB35C7}"/>
              </a:ext>
            </a:extLst>
          </p:cNvPr>
          <p:cNvSpPr/>
          <p:nvPr/>
        </p:nvSpPr>
        <p:spPr>
          <a:xfrm>
            <a:off x="4199996" y="3753644"/>
            <a:ext cx="3792008" cy="1980406"/>
          </a:xfrm>
          <a:prstGeom prst="rect">
            <a:avLst/>
          </a:prstGeom>
          <a:solidFill>
            <a:schemeClr val="bg1">
              <a:lumMod val="8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Orientace na rychlá praktická řešení vs. strategické projekty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56AF7AD-5990-6FA8-36CC-B40CE3291DA2}"/>
              </a:ext>
            </a:extLst>
          </p:cNvPr>
          <p:cNvSpPr/>
          <p:nvPr/>
        </p:nvSpPr>
        <p:spPr>
          <a:xfrm>
            <a:off x="407988" y="3753644"/>
            <a:ext cx="3792008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Formy zapojení studentů</a:t>
            </a:r>
          </a:p>
          <a:p>
            <a:endParaRPr lang="cs-CZ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Krátkodobé vs. dlouhodobé 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98C83553-5821-B874-0895-2B204857C2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24" name="TextovéPole 23">
            <a:extLst>
              <a:ext uri="{FF2B5EF4-FFF2-40B4-BE49-F238E27FC236}">
                <a16:creationId xmlns:a16="http://schemas.microsoft.com/office/drawing/2014/main" id="{D239A3C8-8C1F-4EDF-BB91-40FBE370B3AA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Hlavní zjištění z kvalitativního šetření</a:t>
            </a:r>
          </a:p>
        </p:txBody>
      </p:sp>
    </p:spTree>
    <p:extLst>
      <p:ext uri="{BB962C8B-B14F-4D97-AF65-F5344CB8AC3E}">
        <p14:creationId xmlns:p14="http://schemas.microsoft.com/office/powerpoint/2010/main" val="3185984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/>
              <a:t>Často zmiňovaná a zdůrazňovaná témata</a:t>
            </a:r>
            <a:endParaRPr b="1" spc="-10" dirty="0"/>
          </a:p>
        </p:txBody>
      </p:sp>
      <p:sp>
        <p:nvSpPr>
          <p:cNvPr id="4" name="object 4"/>
          <p:cNvSpPr/>
          <p:nvPr/>
        </p:nvSpPr>
        <p:spPr>
          <a:xfrm>
            <a:off x="1524000" y="6612636"/>
            <a:ext cx="8784590" cy="245745"/>
          </a:xfrm>
          <a:custGeom>
            <a:avLst/>
            <a:gdLst/>
            <a:ahLst/>
            <a:cxnLst/>
            <a:rect l="l" t="t" r="r" b="b"/>
            <a:pathLst>
              <a:path w="8784590" h="245745">
                <a:moveTo>
                  <a:pt x="8784336" y="0"/>
                </a:moveTo>
                <a:lnTo>
                  <a:pt x="8712708" y="0"/>
                </a:lnTo>
                <a:lnTo>
                  <a:pt x="8424926" y="0"/>
                </a:lnTo>
                <a:lnTo>
                  <a:pt x="0" y="0"/>
                </a:lnTo>
                <a:lnTo>
                  <a:pt x="0" y="245364"/>
                </a:lnTo>
                <a:lnTo>
                  <a:pt x="8383854" y="245364"/>
                </a:lnTo>
                <a:lnTo>
                  <a:pt x="8712708" y="245364"/>
                </a:lnTo>
                <a:lnTo>
                  <a:pt x="8743264" y="245364"/>
                </a:lnTo>
                <a:lnTo>
                  <a:pt x="8733485" y="232854"/>
                </a:lnTo>
                <a:lnTo>
                  <a:pt x="8718093" y="189496"/>
                </a:lnTo>
                <a:lnTo>
                  <a:pt x="8712708" y="138798"/>
                </a:lnTo>
                <a:lnTo>
                  <a:pt x="8712708" y="134010"/>
                </a:lnTo>
                <a:lnTo>
                  <a:pt x="8718093" y="83312"/>
                </a:lnTo>
                <a:lnTo>
                  <a:pt x="8733485" y="39954"/>
                </a:lnTo>
                <a:lnTo>
                  <a:pt x="8756332" y="10718"/>
                </a:lnTo>
                <a:lnTo>
                  <a:pt x="8784336" y="0"/>
                </a:lnTo>
                <a:close/>
              </a:path>
            </a:pathLst>
          </a:custGeom>
          <a:solidFill>
            <a:srgbClr val="033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6BA8A49-F955-4818-8233-72F7CDADE21E}"/>
              </a:ext>
            </a:extLst>
          </p:cNvPr>
          <p:cNvSpPr/>
          <p:nvPr/>
        </p:nvSpPr>
        <p:spPr>
          <a:xfrm>
            <a:off x="-608910" y="1868355"/>
            <a:ext cx="75782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791E7EB-71A0-4C80-9998-43337E8BD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6400639"/>
            <a:ext cx="9144000" cy="473396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D7B2DC3E-32D5-334F-97B8-3FD1E9D964B1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8EEEFD98-E176-67FE-7F26-791CF8125C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13E6CE30-D8C6-2194-40B7-C2F3B060C999}"/>
              </a:ext>
            </a:extLst>
          </p:cNvPr>
          <p:cNvSpPr/>
          <p:nvPr/>
        </p:nvSpPr>
        <p:spPr>
          <a:xfrm>
            <a:off x="407988" y="1773238"/>
            <a:ext cx="3792008" cy="1980406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cs typeface="Calibri Light" panose="020F0302020204030204" pitchFamily="34" charset="0"/>
              </a:rPr>
              <a:t>Nutnost sladění očekávání</a:t>
            </a:r>
          </a:p>
          <a:p>
            <a:endParaRPr lang="cs-CZ" dirty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cs typeface="Calibri Light" panose="020F0302020204030204" pitchFamily="34" charset="0"/>
              </a:rPr>
              <a:t>¨Firmy a školy musí jasně formulovat a vyjasnit očekávání a na základě toho formulovat 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2288DE4-07BA-517A-C6D2-F42B4103AD90}"/>
              </a:ext>
            </a:extLst>
          </p:cNvPr>
          <p:cNvSpPr/>
          <p:nvPr/>
        </p:nvSpPr>
        <p:spPr>
          <a:xfrm>
            <a:off x="4199996" y="1773238"/>
            <a:ext cx="3792008" cy="1980406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cs typeface="Calibri Light" panose="020F0302020204030204" pitchFamily="34" charset="0"/>
              </a:rPr>
              <a:t>Klíčová role osobních vztahů</a:t>
            </a:r>
          </a:p>
          <a:p>
            <a:endParaRPr lang="cs-CZ" dirty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cs typeface="Calibri Light" panose="020F0302020204030204" pitchFamily="34" charset="0"/>
              </a:rPr>
              <a:t>Úspěšná spolupráce závisí na osobním zájmu a dobrých vztazích konkrétních lidí na obou stranách více než na formalizovaných pravidlech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E2598DAC-6F16-3A65-9F0E-2D5F6D20D2C8}"/>
              </a:ext>
            </a:extLst>
          </p:cNvPr>
          <p:cNvSpPr/>
          <p:nvPr/>
        </p:nvSpPr>
        <p:spPr>
          <a:xfrm>
            <a:off x="7992005" y="1773238"/>
            <a:ext cx="3792008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cs typeface="Calibri Light" panose="020F0302020204030204" pitchFamily="34" charset="0"/>
              </a:rPr>
              <a:t>Historické zlepšení spolupráce</a:t>
            </a:r>
          </a:p>
          <a:p>
            <a:endParaRPr lang="cs-CZ" dirty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cs typeface="Calibri Light" panose="020F0302020204030204" pitchFamily="34" charset="0"/>
              </a:rPr>
              <a:t>Za posledních pět až deset let subjektivně pociťované výrazné zlepšení v přístupu na obou stranách (např. firmy podporují dokončení studia)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52611A7-5021-179C-2FEA-B5F5C0716C70}"/>
              </a:ext>
            </a:extLst>
          </p:cNvPr>
          <p:cNvSpPr/>
          <p:nvPr/>
        </p:nvSpPr>
        <p:spPr>
          <a:xfrm>
            <a:off x="4199996" y="3753644"/>
            <a:ext cx="3792008" cy="1980406"/>
          </a:xfrm>
          <a:prstGeom prst="rect">
            <a:avLst/>
          </a:prstGeom>
          <a:solidFill>
            <a:schemeClr val="bg1">
              <a:lumMod val="8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cs typeface="Calibri Light" panose="020F0302020204030204" pitchFamily="34" charset="0"/>
              </a:rPr>
              <a:t>Nedostatek systematické podpory, ale potřeba nesvazovat nadbytečnými pravidly</a:t>
            </a:r>
          </a:p>
          <a:p>
            <a:endParaRPr lang="cs-CZ" dirty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cs typeface="Calibri Light" panose="020F0302020204030204" pitchFamily="34" charset="0"/>
              </a:rPr>
              <a:t>Chybí ucelený systém podpory spolupráce na obou stranách 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501DB9BF-3BDA-96BA-72DE-B3C256412D4B}"/>
              </a:ext>
            </a:extLst>
          </p:cNvPr>
          <p:cNvSpPr/>
          <p:nvPr/>
        </p:nvSpPr>
        <p:spPr>
          <a:xfrm>
            <a:off x="407988" y="3753644"/>
            <a:ext cx="3792008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cs typeface="Calibri Light" panose="020F0302020204030204" pitchFamily="34" charset="0"/>
              </a:rPr>
              <a:t>Motivace ze strany jednotlivců</a:t>
            </a:r>
          </a:p>
          <a:p>
            <a:endParaRPr lang="cs-CZ" dirty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cs typeface="Calibri Light" panose="020F0302020204030204" pitchFamily="34" charset="0"/>
              </a:rPr>
              <a:t>Spolupráce často vychází z osobního zájmu zaměstnanců firem a akademiků</a:t>
            </a:r>
          </a:p>
        </p:txBody>
      </p:sp>
      <p:pic>
        <p:nvPicPr>
          <p:cNvPr id="20" name="Grafický objekt 19" descr="Kontrolní seznam">
            <a:extLst>
              <a:ext uri="{FF2B5EF4-FFF2-40B4-BE49-F238E27FC236}">
                <a16:creationId xmlns:a16="http://schemas.microsoft.com/office/drawing/2014/main" id="{9724D11D-AE57-6FB1-29CB-46C12AE76F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8526" y="3754364"/>
            <a:ext cx="1978967" cy="1978967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CBCC34F0-A297-E992-3C55-1B80A43D03E7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Hlavní zjištění z kvalitativního šetření</a:t>
            </a:r>
          </a:p>
        </p:txBody>
      </p:sp>
    </p:spTree>
    <p:extLst>
      <p:ext uri="{BB962C8B-B14F-4D97-AF65-F5344CB8AC3E}">
        <p14:creationId xmlns:p14="http://schemas.microsoft.com/office/powerpoint/2010/main" val="645241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H</a:t>
            </a:r>
            <a:r>
              <a:rPr lang="cs-CZ" b="1" spc="-10" dirty="0"/>
              <a:t>lavní typy spolupráce v oblasti </a:t>
            </a:r>
            <a:r>
              <a:rPr lang="cs-CZ" b="1" spc="-10" dirty="0" err="1"/>
              <a:t>VaVaI</a:t>
            </a:r>
            <a:endParaRPr b="1" spc="-1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559AB37-9740-7321-67A6-3EF935850795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Hlavní zjištění z kvalitativního šetření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7CF203-B11C-E5C4-A1D1-F5465B72FA89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A1717E1-59DF-8E83-897F-E1FDD91DDD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87AD2698-62CE-E532-8944-0285E1E4D2C1}"/>
              </a:ext>
            </a:extLst>
          </p:cNvPr>
          <p:cNvSpPr/>
          <p:nvPr/>
        </p:nvSpPr>
        <p:spPr>
          <a:xfrm>
            <a:off x="407988" y="1773238"/>
            <a:ext cx="2843405" cy="1980406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200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Smluvní výzkum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CF933BCC-A998-9591-8CBE-8DABBD7052A5}"/>
              </a:ext>
            </a:extLst>
          </p:cNvPr>
          <p:cNvSpPr/>
          <p:nvPr/>
        </p:nvSpPr>
        <p:spPr>
          <a:xfrm>
            <a:off x="3251393" y="1773238"/>
            <a:ext cx="2843405" cy="1980406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200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Kolaborativní výzkum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E643376C-47B4-729B-ABBC-9FDB0C884902}"/>
              </a:ext>
            </a:extLst>
          </p:cNvPr>
          <p:cNvSpPr/>
          <p:nvPr/>
        </p:nvSpPr>
        <p:spPr>
          <a:xfrm>
            <a:off x="6094799" y="1773238"/>
            <a:ext cx="2843405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200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Outsourcing odborníků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A65B12A-C7FC-7A52-5D33-E60B3D72CFAB}"/>
              </a:ext>
            </a:extLst>
          </p:cNvPr>
          <p:cNvSpPr/>
          <p:nvPr/>
        </p:nvSpPr>
        <p:spPr>
          <a:xfrm>
            <a:off x="6094799" y="3753644"/>
            <a:ext cx="2843405" cy="1980406"/>
          </a:xfrm>
          <a:prstGeom prst="rect">
            <a:avLst/>
          </a:prstGeom>
          <a:solidFill>
            <a:schemeClr val="bg1">
              <a:lumMod val="9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200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Doktorské a postdoktorandské projekty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2930D6F-07D4-57D8-B4A5-79EF0042A6E5}"/>
              </a:ext>
            </a:extLst>
          </p:cNvPr>
          <p:cNvSpPr/>
          <p:nvPr/>
        </p:nvSpPr>
        <p:spPr>
          <a:xfrm>
            <a:off x="3251393" y="3753644"/>
            <a:ext cx="2843405" cy="1980406"/>
          </a:xfrm>
          <a:prstGeom prst="rect">
            <a:avLst/>
          </a:prstGeom>
          <a:solidFill>
            <a:schemeClr val="bg1">
              <a:lumMod val="8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200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Vývojové testování a prototypování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5E12A16-E1CF-57E3-1F14-A5F4892B0131}"/>
              </a:ext>
            </a:extLst>
          </p:cNvPr>
          <p:cNvSpPr/>
          <p:nvPr/>
        </p:nvSpPr>
        <p:spPr>
          <a:xfrm>
            <a:off x="407988" y="3753644"/>
            <a:ext cx="2843405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200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Společná účast v projektech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87B7A18B-41F6-461D-FF3B-CD42ACCEE098}"/>
              </a:ext>
            </a:extLst>
          </p:cNvPr>
          <p:cNvSpPr/>
          <p:nvPr/>
        </p:nvSpPr>
        <p:spPr>
          <a:xfrm>
            <a:off x="8938204" y="1773238"/>
            <a:ext cx="2843405" cy="1980406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200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Transfer technologií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1263933F-5A91-5F82-FE0B-764278002E58}"/>
              </a:ext>
            </a:extLst>
          </p:cNvPr>
          <p:cNvSpPr/>
          <p:nvPr/>
        </p:nvSpPr>
        <p:spPr>
          <a:xfrm>
            <a:off x="8938204" y="3753644"/>
            <a:ext cx="2843405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cs-CZ" sz="200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Zakládání spin-off společností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791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B96FD-CEA2-BC04-95F9-AEEA470FA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6D1E257-AC54-5705-BF3A-A72E4B0983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H</a:t>
            </a:r>
            <a:r>
              <a:rPr lang="cs-CZ" b="1" spc="-10" dirty="0"/>
              <a:t>lavní typy spolupráce v oblasti výuky</a:t>
            </a:r>
            <a:endParaRPr b="1" spc="-1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B1EBC91-48CB-8CCA-69DF-8D12480527A5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Hlavní zjištění z kvalitativního šetření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3EA42D-3794-BB99-E90E-867FB7E4B2D5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7888DBF-F93D-B45A-95F1-7E98646C6C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621F5810-73AA-C0AE-E4E4-4E38FD1E4C24}"/>
              </a:ext>
            </a:extLst>
          </p:cNvPr>
          <p:cNvSpPr/>
          <p:nvPr/>
        </p:nvSpPr>
        <p:spPr>
          <a:xfrm>
            <a:off x="407988" y="1773238"/>
            <a:ext cx="2843405" cy="1980406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Zapojení odborníků z praxe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CDEDEC4-F730-0690-7B6B-8BEB477F8070}"/>
              </a:ext>
            </a:extLst>
          </p:cNvPr>
          <p:cNvSpPr/>
          <p:nvPr/>
        </p:nvSpPr>
        <p:spPr>
          <a:xfrm>
            <a:off x="3251393" y="1773238"/>
            <a:ext cx="2843405" cy="1980406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Stáže a praxe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031EA21D-8FE3-6093-3B34-E62B84D55957}"/>
              </a:ext>
            </a:extLst>
          </p:cNvPr>
          <p:cNvSpPr/>
          <p:nvPr/>
        </p:nvSpPr>
        <p:spPr>
          <a:xfrm>
            <a:off x="6094799" y="1773238"/>
            <a:ext cx="2843405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Tvorba studijních programů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22B72A0E-2496-0447-FCFB-3092E4DF0BAA}"/>
              </a:ext>
            </a:extLst>
          </p:cNvPr>
          <p:cNvSpPr/>
          <p:nvPr/>
        </p:nvSpPr>
        <p:spPr>
          <a:xfrm>
            <a:off x="6094799" y="3753644"/>
            <a:ext cx="2843405" cy="1980406"/>
          </a:xfrm>
          <a:prstGeom prst="rect">
            <a:avLst/>
          </a:prstGeom>
          <a:solidFill>
            <a:schemeClr val="bg1">
              <a:lumMod val="9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Spolupráce na závěrečných pracích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E8BB4286-838E-DA21-AA94-FF99283DA835}"/>
              </a:ext>
            </a:extLst>
          </p:cNvPr>
          <p:cNvSpPr/>
          <p:nvPr/>
        </p:nvSpPr>
        <p:spPr>
          <a:xfrm>
            <a:off x="3251393" y="3753644"/>
            <a:ext cx="2843405" cy="1980406"/>
          </a:xfrm>
          <a:prstGeom prst="rect">
            <a:avLst/>
          </a:prstGeom>
          <a:solidFill>
            <a:schemeClr val="bg1">
              <a:lumMod val="8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Vytváření sylabů předmětů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8A175B7-3297-389E-0514-F3440CAD3BF5}"/>
              </a:ext>
            </a:extLst>
          </p:cNvPr>
          <p:cNvSpPr/>
          <p:nvPr/>
        </p:nvSpPr>
        <p:spPr>
          <a:xfrm>
            <a:off x="407988" y="3753644"/>
            <a:ext cx="2843405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Profil absolventa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847182D5-C34E-D75F-D1D1-81AB231B65AF}"/>
              </a:ext>
            </a:extLst>
          </p:cNvPr>
          <p:cNvSpPr/>
          <p:nvPr/>
        </p:nvSpPr>
        <p:spPr>
          <a:xfrm>
            <a:off x="8938204" y="1773238"/>
            <a:ext cx="2843405" cy="1980406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Profesní studijní programy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E4748E9-51E5-1B58-A3AD-EF68F21B007F}"/>
              </a:ext>
            </a:extLst>
          </p:cNvPr>
          <p:cNvSpPr/>
          <p:nvPr/>
        </p:nvSpPr>
        <p:spPr>
          <a:xfrm>
            <a:off x="8938204" y="3753644"/>
            <a:ext cx="2843405" cy="1980406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spcAft>
                <a:spcPts val="800"/>
              </a:spcAft>
            </a:pPr>
            <a:r>
              <a: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Zvýšení atraktivity spolupráce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endParaRPr lang="cs-CZ" sz="20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64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61D47-A0C6-E916-526E-958BB2905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77CEB4-7843-93D4-D97F-5DD023874C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Bariéry a navrhovaná opatření</a:t>
            </a:r>
          </a:p>
        </p:txBody>
      </p:sp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0EDDD124-DAB4-CA33-A612-AE8A9FDB36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8" b="138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5989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3CBAC-8693-A408-BFE5-9DF2F055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4A1E009-0FCC-A508-025A-17DB6FC774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/>
              <a:t>Klasifikace hlavních překážek spolupráce</a:t>
            </a:r>
            <a:endParaRPr b="1" spc="-10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47125FB7-9B59-F1FC-44CB-A9DCF8911034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6DFA764-610A-43D8-D603-EAC3E52880E6}"/>
              </a:ext>
            </a:extLst>
          </p:cNvPr>
          <p:cNvSpPr/>
          <p:nvPr/>
        </p:nvSpPr>
        <p:spPr>
          <a:xfrm>
            <a:off x="2059940" y="1311914"/>
            <a:ext cx="7578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87644331-676D-1D11-70D2-B2D1DCD38458}"/>
              </a:ext>
            </a:extLst>
          </p:cNvPr>
          <p:cNvGraphicFramePr>
            <a:graphicFrameLocks noGrp="1"/>
          </p:cNvGraphicFramePr>
          <p:nvPr/>
        </p:nvGraphicFramePr>
        <p:xfrm>
          <a:off x="407988" y="1376363"/>
          <a:ext cx="11373619" cy="4374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7415">
                  <a:extLst>
                    <a:ext uri="{9D8B030D-6E8A-4147-A177-3AD203B41FA5}">
                      <a16:colId xmlns:a16="http://schemas.microsoft.com/office/drawing/2014/main" val="3282280907"/>
                    </a:ext>
                  </a:extLst>
                </a:gridCol>
                <a:gridCol w="1282890">
                  <a:extLst>
                    <a:ext uri="{9D8B030D-6E8A-4147-A177-3AD203B41FA5}">
                      <a16:colId xmlns:a16="http://schemas.microsoft.com/office/drawing/2014/main" val="4292218424"/>
                    </a:ext>
                  </a:extLst>
                </a:gridCol>
                <a:gridCol w="8383314">
                  <a:extLst>
                    <a:ext uri="{9D8B030D-6E8A-4147-A177-3AD203B41FA5}">
                      <a16:colId xmlns:a16="http://schemas.microsoft.com/office/drawing/2014/main" val="4038436485"/>
                    </a:ext>
                  </a:extLst>
                </a:gridCol>
              </a:tblGrid>
              <a:tr h="391345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Obecný cluster bariér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Oblast clusteru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Popis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/>
                </a:tc>
                <a:extLst>
                  <a:ext uri="{0D108BD9-81ED-4DB2-BD59-A6C34878D82A}">
                    <a16:rowId xmlns:a16="http://schemas.microsoft.com/office/drawing/2014/main" val="746506314"/>
                  </a:ext>
                </a:extLst>
              </a:tr>
              <a:tr h="398364">
                <a:tc rowSpan="3"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rgbClr val="003153"/>
                          </a:solidFill>
                          <a:effectLst/>
                        </a:rPr>
                        <a:t>Komplexní bariéry</a:t>
                      </a:r>
                      <a:endParaRPr lang="cs-CZ" sz="1400" b="1" dirty="0">
                        <a:solidFill>
                          <a:srgbClr val="00315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Kulturní   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Odlišné sociální, kulturní a ekonomické role, které vedou k nedostatku vzájemného porozumění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8541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Institucionální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Rozdíly v pravidlech a hodnotách, nedostatečná  struktura pro spolupráci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299023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Operační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zkušeností, zdrojů, konflikty zájmů týkající se práv duševního vlastnictví, časový rámec výzkumu, apod.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607721"/>
                  </a:ext>
                </a:extLst>
              </a:tr>
              <a:tr h="398364">
                <a:tc rowSpan="5"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rgbClr val="003153"/>
                          </a:solidFill>
                          <a:effectLst/>
                        </a:rPr>
                        <a:t>Podrobné bariéry</a:t>
                      </a:r>
                      <a:endParaRPr lang="cs-CZ" sz="1400" b="1" dirty="0">
                        <a:solidFill>
                          <a:srgbClr val="00315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Nesoulad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souladu mezi tím, co se dělá ve vědeckých institucích, a tím, co je potřebné v průmyslu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177822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Motivace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podnětů pro univerzitní vědce a nedostatek důvěry průmyslových výzkumníků v akademický svět.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007339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Schopnost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dovedností a struktur(y) nezbytné pro spolupráci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23835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Řízení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Nedostatek managementu, rozhodování, podpory a komunikace                                  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067096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Kontextuální  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Regionální charakteristiky, riziko, vzdálenosti a pasivní=neaktivní prostředí                         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170462"/>
                  </a:ext>
                </a:extLst>
              </a:tr>
              <a:tr h="398364">
                <a:tc rowSpan="2"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rgbClr val="003153"/>
                          </a:solidFill>
                          <a:effectLst/>
                        </a:rPr>
                        <a:t>Dualistické/ dvojdimenzionální bariéry</a:t>
                      </a:r>
                      <a:endParaRPr lang="cs-CZ" sz="1400" b="1" dirty="0">
                        <a:solidFill>
                          <a:srgbClr val="00315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Orientace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Divergentní cíle a nedostatek vzájemného porozumění                                        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290122"/>
                  </a:ext>
                </a:extLst>
              </a:tr>
              <a:tr h="3983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Transakce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Dodatečné náklady, byrokracie, pravidla a předpisy                                           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75" marR="4447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293148"/>
                  </a:ext>
                </a:extLst>
              </a:tr>
            </a:tbl>
          </a:graphicData>
        </a:graphic>
      </p:graphicFrame>
      <p:sp>
        <p:nvSpPr>
          <p:cNvPr id="11" name="TextBox 7">
            <a:extLst>
              <a:ext uri="{FF2B5EF4-FFF2-40B4-BE49-F238E27FC236}">
                <a16:creationId xmlns:a16="http://schemas.microsoft.com/office/drawing/2014/main" id="{E6FD4EA3-08F1-9B84-A3A5-FF3292A64304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</p:spTree>
    <p:extLst>
      <p:ext uri="{BB962C8B-B14F-4D97-AF65-F5344CB8AC3E}">
        <p14:creationId xmlns:p14="http://schemas.microsoft.com/office/powerpoint/2010/main" val="2760581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1932E124-6FDE-4526-4C8D-CC1464432F73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91297C8-9A82-C103-7168-0BB1674E15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9ECA5AB7-2135-0CE5-F6E6-0C4612A3ED1E}"/>
              </a:ext>
            </a:extLst>
          </p:cNvPr>
          <p:cNvSpPr/>
          <p:nvPr/>
        </p:nvSpPr>
        <p:spPr>
          <a:xfrm>
            <a:off x="407988" y="1773238"/>
            <a:ext cx="11376025" cy="190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cs-CZ" sz="2000" b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Struktura</a:t>
            </a:r>
            <a:endParaRPr lang="cs-CZ" sz="20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0F0E4D5-A7F2-5D21-7155-E22D73FD469A}"/>
              </a:ext>
            </a:extLst>
          </p:cNvPr>
          <p:cNvSpPr/>
          <p:nvPr/>
        </p:nvSpPr>
        <p:spPr>
          <a:xfrm>
            <a:off x="407988" y="3813947"/>
            <a:ext cx="11376025" cy="190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cs-CZ" sz="2000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Postupně pro</a:t>
            </a:r>
            <a:endParaRPr lang="cs-CZ" sz="2000" dirty="0">
              <a:solidFill>
                <a:schemeClr val="accent1"/>
              </a:solidFill>
            </a:endParaRP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9C0532BA-DEF9-C57B-4481-C71B20D73CF2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29300F48-8979-3B53-BAF7-DCEB49B4366B}"/>
              </a:ext>
            </a:extLst>
          </p:cNvPr>
          <p:cNvGrpSpPr/>
          <p:nvPr/>
        </p:nvGrpSpPr>
        <p:grpSpPr>
          <a:xfrm>
            <a:off x="516835" y="2252887"/>
            <a:ext cx="11151704" cy="3373279"/>
            <a:chOff x="782297" y="2252887"/>
            <a:chExt cx="10627158" cy="3373279"/>
          </a:xfrm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9371AD7F-6AE8-5284-35D4-2BF21A903451}"/>
                </a:ext>
              </a:extLst>
            </p:cNvPr>
            <p:cNvSpPr/>
            <p:nvPr/>
          </p:nvSpPr>
          <p:spPr>
            <a:xfrm>
              <a:off x="782297" y="2252887"/>
              <a:ext cx="2542097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cs-CZ" sz="2000" dirty="0">
                  <a:solidFill>
                    <a:schemeClr val="tx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Bariéry</a:t>
              </a:r>
              <a:endPara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E2CFE003-EDAC-A9F6-EB7A-9F75D6A35CB9}"/>
                </a:ext>
              </a:extLst>
            </p:cNvPr>
            <p:cNvSpPr/>
            <p:nvPr/>
          </p:nvSpPr>
          <p:spPr>
            <a:xfrm>
              <a:off x="3477648" y="2252887"/>
              <a:ext cx="2541600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cs-CZ" sz="2000" dirty="0">
                  <a:solidFill>
                    <a:schemeClr val="tx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Navrhovaná opatření</a:t>
              </a:r>
              <a:endPara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E5539E12-B4CD-9677-EDBF-F4277CD7CAD8}"/>
                </a:ext>
              </a:extLst>
            </p:cNvPr>
            <p:cNvSpPr/>
            <p:nvPr/>
          </p:nvSpPr>
          <p:spPr>
            <a:xfrm>
              <a:off x="8867855" y="2252887"/>
              <a:ext cx="2541600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cs-CZ" sz="2000" dirty="0">
                  <a:solidFill>
                    <a:schemeClr val="tx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Časový horizont</a:t>
              </a:r>
              <a:endPara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6" name="Obdélník 15">
              <a:extLst>
                <a:ext uri="{FF2B5EF4-FFF2-40B4-BE49-F238E27FC236}">
                  <a16:creationId xmlns:a16="http://schemas.microsoft.com/office/drawing/2014/main" id="{BF8104D1-D04E-830A-A637-EB3EA8F4E214}"/>
                </a:ext>
              </a:extLst>
            </p:cNvPr>
            <p:cNvSpPr/>
            <p:nvPr/>
          </p:nvSpPr>
          <p:spPr>
            <a:xfrm>
              <a:off x="6172751" y="2252887"/>
              <a:ext cx="2541600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cs-CZ" sz="2000" dirty="0">
                  <a:solidFill>
                    <a:schemeClr val="tx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Cílová skupina</a:t>
              </a:r>
              <a:endPara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9CD2E4AA-536E-BC80-3E97-B9AC75AE38FD}"/>
                </a:ext>
              </a:extLst>
            </p:cNvPr>
            <p:cNvSpPr/>
            <p:nvPr/>
          </p:nvSpPr>
          <p:spPr>
            <a:xfrm>
              <a:off x="782297" y="4330166"/>
              <a:ext cx="2542097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cs-CZ" sz="2000" dirty="0">
                  <a:solidFill>
                    <a:srgbClr val="00206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Firmy</a:t>
              </a:r>
              <a:endPara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" name="Obdélník 4">
              <a:extLst>
                <a:ext uri="{FF2B5EF4-FFF2-40B4-BE49-F238E27FC236}">
                  <a16:creationId xmlns:a16="http://schemas.microsoft.com/office/drawing/2014/main" id="{4F1FAB67-A1E4-BF15-2F04-831F3B7C4B46}"/>
                </a:ext>
              </a:extLst>
            </p:cNvPr>
            <p:cNvSpPr/>
            <p:nvPr/>
          </p:nvSpPr>
          <p:spPr>
            <a:xfrm>
              <a:off x="3477648" y="4330166"/>
              <a:ext cx="2541600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cs-CZ" sz="2000" dirty="0">
                  <a:solidFill>
                    <a:srgbClr val="00206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Vysoké školy</a:t>
              </a:r>
              <a:endPara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685B9589-7EAC-2FE3-A056-5658A5B1808E}"/>
                </a:ext>
              </a:extLst>
            </p:cNvPr>
            <p:cNvSpPr/>
            <p:nvPr/>
          </p:nvSpPr>
          <p:spPr>
            <a:xfrm>
              <a:off x="8867855" y="4330166"/>
              <a:ext cx="2541600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cs-CZ" sz="2000" dirty="0">
                  <a:solidFill>
                    <a:srgbClr val="00206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Svaz průmyslu a dopravy ČR</a:t>
              </a:r>
              <a:endPara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6BA3F7D8-8A23-7906-5795-67C9E0756ECD}"/>
                </a:ext>
              </a:extLst>
            </p:cNvPr>
            <p:cNvSpPr/>
            <p:nvPr/>
          </p:nvSpPr>
          <p:spPr>
            <a:xfrm>
              <a:off x="6172751" y="4330166"/>
              <a:ext cx="2541600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cs-CZ" sz="2000" dirty="0">
                  <a:solidFill>
                    <a:srgbClr val="00206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Ústřední orgány státní správy</a:t>
              </a:r>
              <a:endParaRPr lang="cs-CZ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9454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F98AE987-4E44-4D99-98CD-81C8A029E9AA}"/>
              </a:ext>
            </a:extLst>
          </p:cNvPr>
          <p:cNvSpPr/>
          <p:nvPr/>
        </p:nvSpPr>
        <p:spPr>
          <a:xfrm>
            <a:off x="2059941" y="1231217"/>
            <a:ext cx="6373907" cy="1672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"/>
            </a:pPr>
            <a:endParaRPr lang="cs-CZ" sz="2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0A70A2A-E9F6-3D0D-818C-81967AA9B73D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B364F59A-A0CC-886A-B1D4-8EAD5C145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0F0D1AC6-5186-A73B-461E-4EFCB4C9A048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A2B206B-ED4F-1BB1-5F24-0DD44E0E0486}"/>
              </a:ext>
            </a:extLst>
          </p:cNvPr>
          <p:cNvSpPr/>
          <p:nvPr/>
        </p:nvSpPr>
        <p:spPr>
          <a:xfrm>
            <a:off x="407989" y="1774704"/>
            <a:ext cx="5688011" cy="39593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cs-CZ" dirty="0">
              <a:solidFill>
                <a:schemeClr val="tx2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6DC490E-14EC-43D3-9277-F82985C77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33" y="1844282"/>
            <a:ext cx="5650123" cy="382019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AEC19424-A844-26D6-EFFD-D3F9CC0C6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/>
          <a:stretch/>
        </p:blipFill>
        <p:spPr>
          <a:xfrm rot="16200000">
            <a:off x="7076334" y="1045317"/>
            <a:ext cx="3960812" cy="541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94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/>
              <a:t>Firmy </a:t>
            </a:r>
            <a:r>
              <a:rPr lang="cs-CZ" spc="-10" dirty="0"/>
              <a:t>(1/2)</a:t>
            </a:r>
            <a:endParaRPr spc="-10" dirty="0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98AE987-4E44-4D99-98CD-81C8A029E9AA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8C62EA-9952-BEA8-2A64-3DEE2CB0EDF5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E41477D-F321-0D26-B349-2754F9886A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BE4109D5-398A-7DCD-9B17-E882BDA26F39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6DF7FC3-7CC4-2913-4095-3208733EDD3A}"/>
              </a:ext>
            </a:extLst>
          </p:cNvPr>
          <p:cNvSpPr/>
          <p:nvPr/>
        </p:nvSpPr>
        <p:spPr>
          <a:xfrm>
            <a:off x="407987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Neznalost prostředí vysokých škol a nerealistická očekávání</a:t>
            </a:r>
            <a:endParaRPr lang="cs-CZ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F4DE93C-A7F4-229A-03C2-F8EF92889C2D}"/>
              </a:ext>
            </a:extLst>
          </p:cNvPr>
          <p:cNvSpPr/>
          <p:nvPr/>
        </p:nvSpPr>
        <p:spPr>
          <a:xfrm>
            <a:off x="4254443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Neschopnost uzavírat efektivní smlouvy</a:t>
            </a:r>
            <a:endParaRPr lang="cs-CZ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F06625D6-45C7-3D5B-AAB8-BB297B7D27EB}"/>
              </a:ext>
            </a:extLst>
          </p:cNvPr>
          <p:cNvSpPr/>
          <p:nvPr/>
        </p:nvSpPr>
        <p:spPr>
          <a:xfrm>
            <a:off x="8100899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Krátkodobé uvažování firem</a:t>
            </a:r>
          </a:p>
          <a:p>
            <a:endParaRPr lang="cs-CZ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7CFC618-A383-4EDE-4EFB-F8E8706C0A0D}"/>
              </a:ext>
            </a:extLst>
          </p:cNvPr>
          <p:cNvCxnSpPr>
            <a:cxnSpLocks/>
          </p:cNvCxnSpPr>
          <p:nvPr/>
        </p:nvCxnSpPr>
        <p:spPr>
          <a:xfrm rot="16200000">
            <a:off x="2249700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FB4ADEB5-D376-DF88-B27D-C1148A815695}"/>
              </a:ext>
            </a:extLst>
          </p:cNvPr>
          <p:cNvCxnSpPr>
            <a:cxnSpLocks/>
          </p:cNvCxnSpPr>
          <p:nvPr/>
        </p:nvCxnSpPr>
        <p:spPr>
          <a:xfrm rot="16200000">
            <a:off x="6096156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F702685-F438-FF44-B642-37C76A7DD292}"/>
              </a:ext>
            </a:extLst>
          </p:cNvPr>
          <p:cNvCxnSpPr>
            <a:cxnSpLocks/>
          </p:cNvCxnSpPr>
          <p:nvPr/>
        </p:nvCxnSpPr>
        <p:spPr>
          <a:xfrm rot="16200000">
            <a:off x="9942299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6F79D8B-8AD1-8DE5-C8DC-24592222FCA5}"/>
              </a:ext>
            </a:extLst>
          </p:cNvPr>
          <p:cNvSpPr txBox="1"/>
          <p:nvPr/>
        </p:nvSpPr>
        <p:spPr>
          <a:xfrm>
            <a:off x="8101213" y="2511213"/>
            <a:ext cx="368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cs-CZ" sz="1800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Dlouhodobě</a:t>
            </a:r>
            <a:r>
              <a:rPr lang="cs-CZ" sz="18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sz="1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Zavést dlouhodobější strategii spolupráce</a:t>
            </a:r>
            <a:endParaRPr lang="cs-CZ" sz="18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C61B8F05-7B54-BB60-DBD1-0A6FA5473C76}"/>
              </a:ext>
            </a:extLst>
          </p:cNvPr>
          <p:cNvSpPr txBox="1"/>
          <p:nvPr/>
        </p:nvSpPr>
        <p:spPr>
          <a:xfrm>
            <a:off x="4254756" y="2511213"/>
            <a:ext cx="368280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cs-CZ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Vytvoření jasných pravidel pro smluvní vztahy ve firmách.</a:t>
            </a:r>
            <a:endParaRPr lang="cs-CZ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cs-CZ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Nastavit firemní strategii pro spolupráci s VŠ, aby byla efektivnější</a:t>
            </a:r>
            <a:endParaRPr lang="cs-CZ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061B122B-4BAD-4586-8090-6C90986D004D}"/>
              </a:ext>
            </a:extLst>
          </p:cNvPr>
          <p:cNvSpPr txBox="1"/>
          <p:nvPr/>
        </p:nvSpPr>
        <p:spPr>
          <a:xfrm>
            <a:off x="408300" y="2511213"/>
            <a:ext cx="3682800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cs-CZ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Nastavit komunikaci a sladit očekávání mezi firmami a vysokými školami </a:t>
            </a:r>
          </a:p>
          <a:p>
            <a:pPr>
              <a:spcBef>
                <a:spcPts val="600"/>
              </a:spcBef>
            </a:pPr>
            <a:r>
              <a:rPr lang="cs-CZ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Workshopy a networking přes organizace jako CzechInvest nebo krajská inovační centra</a:t>
            </a:r>
            <a:endParaRPr lang="cs-CZ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Grafický objekt 3" descr="Budova">
            <a:extLst>
              <a:ext uri="{FF2B5EF4-FFF2-40B4-BE49-F238E27FC236}">
                <a16:creationId xmlns:a16="http://schemas.microsoft.com/office/drawing/2014/main" id="{9A27D783-3ADD-25BF-9C2A-D6F479B8B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363" y="803124"/>
            <a:ext cx="615968" cy="615968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DB9C8C7C-FEC9-2E47-0727-8A9036175719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1176237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30714-94F4-5FB9-CE2D-1F4AE10A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1B12405-03A2-EA5D-11F4-5FEC7FF1AA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b="1" spc="-10" dirty="0"/>
              <a:t>Firmy </a:t>
            </a:r>
            <a:r>
              <a:rPr lang="cs-CZ" spc="-10" dirty="0"/>
              <a:t>(2/2)</a:t>
            </a:r>
            <a:endParaRPr spc="-1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6ED2F8-3E85-9916-497F-620051A7DEEE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C82823A-A1B5-F167-FD1B-48CB6A577A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AD2392B7-1022-729E-93D0-5C534B950A3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11553D7-E3AE-D4DA-1456-B7D5CF669069}"/>
              </a:ext>
            </a:extLst>
          </p:cNvPr>
          <p:cNvSpPr/>
          <p:nvPr/>
        </p:nvSpPr>
        <p:spPr>
          <a:xfrm>
            <a:off x="407987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Nedostatečná odpovědnost za rozvoj oboru</a:t>
            </a:r>
            <a:endParaRPr lang="cs-CZ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B7E6A922-D16B-D599-2D4F-A3F3F8EB4184}"/>
              </a:ext>
            </a:extLst>
          </p:cNvPr>
          <p:cNvSpPr/>
          <p:nvPr/>
        </p:nvSpPr>
        <p:spPr>
          <a:xfrm>
            <a:off x="3281398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Neochota ke stážím</a:t>
            </a:r>
            <a:endParaRPr lang="cs-CZ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8582FC1D-DDC7-E2A6-5D7B-C22FA3CFE35B}"/>
              </a:ext>
            </a:extLst>
          </p:cNvPr>
          <p:cNvSpPr/>
          <p:nvPr/>
        </p:nvSpPr>
        <p:spPr>
          <a:xfrm>
            <a:off x="6154808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Nedostatečná propojenost akademiků s praxí</a:t>
            </a:r>
            <a:endParaRPr lang="cs-CZ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F87C4572-1DA4-3651-A4E4-337416C0432E}"/>
              </a:ext>
            </a:extLst>
          </p:cNvPr>
          <p:cNvSpPr/>
          <p:nvPr/>
        </p:nvSpPr>
        <p:spPr>
          <a:xfrm>
            <a:off x="9028219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Pasivita při tvorbě studijních programů</a:t>
            </a:r>
            <a:endParaRPr lang="cs-CZ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Přímá spojnice 28">
            <a:extLst>
              <a:ext uri="{FF2B5EF4-FFF2-40B4-BE49-F238E27FC236}">
                <a16:creationId xmlns:a16="http://schemas.microsoft.com/office/drawing/2014/main" id="{2CF0F30F-F075-CB50-A14A-51D4AF1FD80D}"/>
              </a:ext>
            </a:extLst>
          </p:cNvPr>
          <p:cNvCxnSpPr>
            <a:cxnSpLocks/>
          </p:cNvCxnSpPr>
          <p:nvPr/>
        </p:nvCxnSpPr>
        <p:spPr>
          <a:xfrm rot="16200000">
            <a:off x="1785300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29">
            <a:extLst>
              <a:ext uri="{FF2B5EF4-FFF2-40B4-BE49-F238E27FC236}">
                <a16:creationId xmlns:a16="http://schemas.microsoft.com/office/drawing/2014/main" id="{DFF2DA08-A249-CCAB-11AC-7272BC828356}"/>
              </a:ext>
            </a:extLst>
          </p:cNvPr>
          <p:cNvCxnSpPr>
            <a:cxnSpLocks/>
          </p:cNvCxnSpPr>
          <p:nvPr/>
        </p:nvCxnSpPr>
        <p:spPr>
          <a:xfrm rot="16200000">
            <a:off x="4657787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nice 30">
            <a:extLst>
              <a:ext uri="{FF2B5EF4-FFF2-40B4-BE49-F238E27FC236}">
                <a16:creationId xmlns:a16="http://schemas.microsoft.com/office/drawing/2014/main" id="{14D11519-4347-7F5A-7522-1E626B0CE886}"/>
              </a:ext>
            </a:extLst>
          </p:cNvPr>
          <p:cNvCxnSpPr>
            <a:cxnSpLocks/>
          </p:cNvCxnSpPr>
          <p:nvPr/>
        </p:nvCxnSpPr>
        <p:spPr>
          <a:xfrm rot="16200000">
            <a:off x="7531197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FC996EB3-A4FC-AC2E-A71B-1CAFC4DAA1CF}"/>
              </a:ext>
            </a:extLst>
          </p:cNvPr>
          <p:cNvCxnSpPr>
            <a:cxnSpLocks/>
          </p:cNvCxnSpPr>
          <p:nvPr/>
        </p:nvCxnSpPr>
        <p:spPr>
          <a:xfrm rot="16200000">
            <a:off x="10404607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FEDF9D79-5241-663B-1954-91A2BB46A562}"/>
              </a:ext>
            </a:extLst>
          </p:cNvPr>
          <p:cNvSpPr txBox="1"/>
          <p:nvPr/>
        </p:nvSpPr>
        <p:spPr>
          <a:xfrm>
            <a:off x="6154808" y="2929992"/>
            <a:ext cx="2753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Organizovat stáže pro akademiky, aby lépe pochopili potřeby firem</a:t>
            </a:r>
            <a:endParaRPr lang="cs-CZ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21FB0B48-FB12-A119-AAF2-0F17B9FE074D}"/>
              </a:ext>
            </a:extLst>
          </p:cNvPr>
          <p:cNvSpPr txBox="1"/>
          <p:nvPr/>
        </p:nvSpPr>
        <p:spPr>
          <a:xfrm>
            <a:off x="3281398" y="2929992"/>
            <a:ext cx="2753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Zaměřit se na kvalitní a dlouhodobé stáže, min. 1 měsíc, s max. 50 % zapojením studenta</a:t>
            </a:r>
            <a:endParaRPr lang="cs-CZ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A74F6586-4BA9-97F4-DAAB-E2135C6FDA44}"/>
              </a:ext>
            </a:extLst>
          </p:cNvPr>
          <p:cNvSpPr txBox="1"/>
          <p:nvPr/>
        </p:nvSpPr>
        <p:spPr>
          <a:xfrm>
            <a:off x="408300" y="2929992"/>
            <a:ext cx="2753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cs-CZ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Dlouhodobě</a:t>
            </a:r>
            <a:r>
              <a:rPr lang="cs-CZ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Finančně podporovat doktorandy a zvažovat zapojení do klastrů</a:t>
            </a:r>
            <a:endParaRPr lang="cs-CZ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ACCC89E5-A004-6972-DF52-10A44B2632D1}"/>
              </a:ext>
            </a:extLst>
          </p:cNvPr>
          <p:cNvSpPr txBox="1"/>
          <p:nvPr/>
        </p:nvSpPr>
        <p:spPr>
          <a:xfrm>
            <a:off x="9028219" y="2929992"/>
            <a:ext cx="275307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Aktivní zapojení firem do tvorby studijních programů a sylabů, čímž pomohou přizpůsobit výuku reálným potřebám</a:t>
            </a:r>
            <a:endParaRPr lang="cs-CZ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7030206-2296-C3AD-F328-DF5CDA2D111B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3656335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V</a:t>
            </a:r>
            <a:r>
              <a:rPr lang="cs-CZ" b="1" spc="-10" dirty="0"/>
              <a:t>ysoké školy </a:t>
            </a:r>
            <a:r>
              <a:rPr lang="cs-CZ" spc="-10" dirty="0"/>
              <a:t>(1/3)</a:t>
            </a:r>
            <a:endParaRPr spc="-10" dirty="0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98AE987-4E44-4D99-98CD-81C8A029E9AA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Grafický objekt 7" descr="Školní budova">
            <a:extLst>
              <a:ext uri="{FF2B5EF4-FFF2-40B4-BE49-F238E27FC236}">
                <a16:creationId xmlns:a16="http://schemas.microsoft.com/office/drawing/2014/main" id="{0AFF7E2E-EA4C-0CD3-83A6-704070801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301" y="700755"/>
            <a:ext cx="833020" cy="83302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BD4D5FF-25B9-33E8-8578-672F1FE09C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C8EE4CAC-659E-12BF-085C-734F81DC6D0E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FB9B3571-8729-44A2-4B0F-48B0FADF66B1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7FA8148A-BA9F-97F2-2262-8F727F56E0A7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8C33539B-B75F-8415-30F4-436701861AF3}"/>
              </a:ext>
            </a:extLst>
          </p:cNvPr>
          <p:cNvSpPr/>
          <p:nvPr/>
        </p:nvSpPr>
        <p:spPr>
          <a:xfrm>
            <a:off x="407987" y="1773238"/>
            <a:ext cx="5435601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Neznalost prostředí a nerealistická očekávání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71B6BCB-ACA0-BC40-19C0-0FB1E80111DF}"/>
              </a:ext>
            </a:extLst>
          </p:cNvPr>
          <p:cNvSpPr/>
          <p:nvPr/>
        </p:nvSpPr>
        <p:spPr>
          <a:xfrm>
            <a:off x="6348411" y="1773238"/>
            <a:ext cx="5435602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Přílišná akademická výlučnost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E45966F4-33F5-9CD1-23AD-65A590D5F586}"/>
              </a:ext>
            </a:extLst>
          </p:cNvPr>
          <p:cNvSpPr txBox="1"/>
          <p:nvPr/>
        </p:nvSpPr>
        <p:spPr>
          <a:xfrm>
            <a:off x="407989" y="2191159"/>
            <a:ext cx="5435599" cy="1367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Střednědobě</a:t>
            </a:r>
            <a:r>
              <a:rPr lang="cs-CZ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Aktivní prezentace školy jako otevřené ke spolupráci (např. na webu)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Nastavení jasné strategie spolupráce s firmami a transparentních podmínek pro akademické pracovníky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F510BDE5-907D-6B6E-6809-6FCFE93E3BBD}"/>
              </a:ext>
            </a:extLst>
          </p:cNvPr>
          <p:cNvSpPr txBox="1"/>
          <p:nvPr/>
        </p:nvSpPr>
        <p:spPr>
          <a:xfrm>
            <a:off x="6348411" y="2191159"/>
            <a:ext cx="5435599" cy="1367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Střednědobě</a:t>
            </a:r>
            <a:r>
              <a:rPr lang="cs-CZ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Nastavit flexibilní podmínky pro zapojení praktiků do výuky (např. praxe s různými typy firem)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Dlouhodobě</a:t>
            </a:r>
            <a:r>
              <a:rPr lang="cs-CZ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Podpořit systematické vzdělávání realizované odborníky z praxe a zvýšit jejich zapojení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D79405F7-72B3-5AB3-AE86-E7EAC91D5AA2}"/>
              </a:ext>
            </a:extLst>
          </p:cNvPr>
          <p:cNvCxnSpPr>
            <a:cxnSpLocks/>
          </p:cNvCxnSpPr>
          <p:nvPr/>
        </p:nvCxnSpPr>
        <p:spPr>
          <a:xfrm rot="16200000">
            <a:off x="3126300" y="-944762"/>
            <a:ext cx="0" cy="5436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A5AFAEE5-0811-477F-C1EF-A8F231734376}"/>
              </a:ext>
            </a:extLst>
          </p:cNvPr>
          <p:cNvCxnSpPr>
            <a:cxnSpLocks/>
          </p:cNvCxnSpPr>
          <p:nvPr/>
        </p:nvCxnSpPr>
        <p:spPr>
          <a:xfrm rot="16200000">
            <a:off x="9066413" y="-944762"/>
            <a:ext cx="0" cy="5436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FDAF8B70-4C8E-17B4-7A14-38AD70843EA9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2516756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801C1-8881-FB11-9334-58B028A3D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6F97556-1457-A46F-CFED-2DAF536E8D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V</a:t>
            </a:r>
            <a:r>
              <a:rPr lang="cs-CZ" b="1" spc="-10" dirty="0"/>
              <a:t>ysoké školy </a:t>
            </a:r>
            <a:r>
              <a:rPr lang="cs-CZ" spc="-10" dirty="0"/>
              <a:t>(2/3)</a:t>
            </a:r>
            <a:endParaRPr spc="-10" dirty="0"/>
          </a:p>
        </p:txBody>
      </p:sp>
      <p:pic>
        <p:nvPicPr>
          <p:cNvPr id="8" name="Grafický objekt 7" descr="Školní budova">
            <a:extLst>
              <a:ext uri="{FF2B5EF4-FFF2-40B4-BE49-F238E27FC236}">
                <a16:creationId xmlns:a16="http://schemas.microsoft.com/office/drawing/2014/main" id="{5CA37EE1-B62E-2C71-F72E-2AB644576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301" y="700755"/>
            <a:ext cx="833020" cy="83302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0384DB98-86E2-9044-6416-19D1965944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F31D43F-591A-9651-DA7B-C41DEE25752C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522F201-64AD-02C0-EE6D-46F8CA89CE02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0A97CAD6-08B5-A910-FE05-3E92D115D45A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7CB22FF-B1FB-0D10-8969-4E3E5DD6E073}"/>
              </a:ext>
            </a:extLst>
          </p:cNvPr>
          <p:cNvSpPr/>
          <p:nvPr/>
        </p:nvSpPr>
        <p:spPr>
          <a:xfrm>
            <a:off x="407987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Slabá podpora stáží a praxí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529ECA23-7959-65B0-A681-61858FEC7C01}"/>
              </a:ext>
            </a:extLst>
          </p:cNvPr>
          <p:cNvSpPr/>
          <p:nvPr/>
        </p:nvSpPr>
        <p:spPr>
          <a:xfrm>
            <a:off x="4254443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Nedostatečné zapojení odborníků z firem do struktury VŠ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B8900C99-2129-91EB-B0E2-A7ACF97BA599}"/>
              </a:ext>
            </a:extLst>
          </p:cNvPr>
          <p:cNvSpPr/>
          <p:nvPr/>
        </p:nvSpPr>
        <p:spPr>
          <a:xfrm>
            <a:off x="8100899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Nedostatečná podpora profesních doktorátů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56622FF4-F6DB-1B0F-5401-C269D9B1D566}"/>
              </a:ext>
            </a:extLst>
          </p:cNvPr>
          <p:cNvCxnSpPr>
            <a:cxnSpLocks/>
          </p:cNvCxnSpPr>
          <p:nvPr/>
        </p:nvCxnSpPr>
        <p:spPr>
          <a:xfrm rot="16200000">
            <a:off x="2249700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5DBA579C-C3BE-DC65-230D-43020A638559}"/>
              </a:ext>
            </a:extLst>
          </p:cNvPr>
          <p:cNvCxnSpPr>
            <a:cxnSpLocks/>
          </p:cNvCxnSpPr>
          <p:nvPr/>
        </p:nvCxnSpPr>
        <p:spPr>
          <a:xfrm rot="16200000">
            <a:off x="6096156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nice 27">
            <a:extLst>
              <a:ext uri="{FF2B5EF4-FFF2-40B4-BE49-F238E27FC236}">
                <a16:creationId xmlns:a16="http://schemas.microsoft.com/office/drawing/2014/main" id="{BC658BCB-ABB4-C5FC-4FDF-A67300232475}"/>
              </a:ext>
            </a:extLst>
          </p:cNvPr>
          <p:cNvCxnSpPr>
            <a:cxnSpLocks/>
          </p:cNvCxnSpPr>
          <p:nvPr/>
        </p:nvCxnSpPr>
        <p:spPr>
          <a:xfrm rot="16200000">
            <a:off x="9942299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FFB82844-0587-A831-7962-90DAAEFDCF59}"/>
              </a:ext>
            </a:extLst>
          </p:cNvPr>
          <p:cNvSpPr txBox="1"/>
          <p:nvPr/>
        </p:nvSpPr>
        <p:spPr>
          <a:xfrm>
            <a:off x="8101213" y="2511213"/>
            <a:ext cx="3682800" cy="19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Dlouhodobě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Vytvořit jasné podmínky pro profesní doktoráty (financování, duševní vlastnictví)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Dlouhodobě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Systémové řešení všech podmínek pro efektivní fungování profesních doktorátů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3F7863EF-8074-E2E4-81EE-5EDD9AA0C713}"/>
              </a:ext>
            </a:extLst>
          </p:cNvPr>
          <p:cNvSpPr txBox="1"/>
          <p:nvPr/>
        </p:nvSpPr>
        <p:spPr>
          <a:xfrm>
            <a:off x="4254756" y="2511213"/>
            <a:ext cx="3682800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Střednědobě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Zvýšit účast odborníků z firem ve strukturách školy 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FA1289A6-102A-353E-373B-F3013133ADCA}"/>
              </a:ext>
            </a:extLst>
          </p:cNvPr>
          <p:cNvSpPr txBox="1"/>
          <p:nvPr/>
        </p:nvSpPr>
        <p:spPr>
          <a:xfrm>
            <a:off x="408300" y="2511213"/>
            <a:ext cx="3682800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Dlouhodobě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Zavést systém pro uznávání stáží jako součást studia, což podporuje získávání praktických zkušeností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F21A0022-FB0D-9DE5-7934-9CCB6D7E6FFB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1529961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48174-23F9-8320-9AEC-7244325BC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5597D59-74FF-1805-EA75-3FDCD2615F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V</a:t>
            </a:r>
            <a:r>
              <a:rPr lang="cs-CZ" b="1" spc="-10" dirty="0"/>
              <a:t>ysoké školy </a:t>
            </a:r>
            <a:r>
              <a:rPr lang="cs-CZ" spc="-10" dirty="0"/>
              <a:t>(3/3)</a:t>
            </a:r>
            <a:endParaRPr spc="-10" dirty="0"/>
          </a:p>
        </p:txBody>
      </p:sp>
      <p:pic>
        <p:nvPicPr>
          <p:cNvPr id="8" name="Grafický objekt 7" descr="Školní budova">
            <a:extLst>
              <a:ext uri="{FF2B5EF4-FFF2-40B4-BE49-F238E27FC236}">
                <a16:creationId xmlns:a16="http://schemas.microsoft.com/office/drawing/2014/main" id="{465CA93F-010F-D698-E13F-3356C9C1A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301" y="700755"/>
            <a:ext cx="833020" cy="83302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74A0CE3-3877-C611-E053-492B76AB8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5BEE9593-285A-BFF9-F6EB-B8D55A1CF996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DD044F3-2D88-9E37-CD28-149554F16EBC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C8E1EC30-769C-7761-9959-56D7042F085E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3909809C-0361-9C3F-39E5-A767ABEB85FE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286F376C-C9CE-AA94-06D5-4192EDA61C4F}"/>
              </a:ext>
            </a:extLst>
          </p:cNvPr>
          <p:cNvSpPr/>
          <p:nvPr/>
        </p:nvSpPr>
        <p:spPr>
          <a:xfrm>
            <a:off x="407987" y="1773238"/>
            <a:ext cx="5435601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Omezená spolupráce jen na sponzorství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D3CD479-4BBB-3FB8-86A0-9ABC020D1AA4}"/>
              </a:ext>
            </a:extLst>
          </p:cNvPr>
          <p:cNvSpPr/>
          <p:nvPr/>
        </p:nvSpPr>
        <p:spPr>
          <a:xfrm>
            <a:off x="6348411" y="1773238"/>
            <a:ext cx="5435602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Nedostatečné zastřešení podpory spolupráce</a:t>
            </a:r>
            <a:endParaRPr lang="cs-CZ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F98175B-104E-709F-1DB7-E34A0225A161}"/>
              </a:ext>
            </a:extLst>
          </p:cNvPr>
          <p:cNvSpPr txBox="1"/>
          <p:nvPr/>
        </p:nvSpPr>
        <p:spPr>
          <a:xfrm>
            <a:off x="407989" y="2191159"/>
            <a:ext cx="5435599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Střednědobě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Aktivní komunikace k prohloubení spolupráce nad rámec sponzoringu, využití kontaktu s firmou pro nové projekty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005E96DD-FAA7-81D3-E1C9-817CF1EF2EAC}"/>
              </a:ext>
            </a:extLst>
          </p:cNvPr>
          <p:cNvSpPr txBox="1"/>
          <p:nvPr/>
        </p:nvSpPr>
        <p:spPr>
          <a:xfrm>
            <a:off x="6348411" y="2191159"/>
            <a:ext cx="5435599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Dlouhodobě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Rozvoj transferových kanceláří jako centrálního bodu pro spolupráci s podniky (např. ochrana duševního vlastnictví, komercializace)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AAA8A531-3198-D084-8A9A-D9A091AA31D8}"/>
              </a:ext>
            </a:extLst>
          </p:cNvPr>
          <p:cNvCxnSpPr>
            <a:cxnSpLocks/>
          </p:cNvCxnSpPr>
          <p:nvPr/>
        </p:nvCxnSpPr>
        <p:spPr>
          <a:xfrm rot="16200000">
            <a:off x="3126300" y="-944762"/>
            <a:ext cx="0" cy="5436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F24EECCF-8694-1D74-C491-77709E934348}"/>
              </a:ext>
            </a:extLst>
          </p:cNvPr>
          <p:cNvCxnSpPr>
            <a:cxnSpLocks/>
          </p:cNvCxnSpPr>
          <p:nvPr/>
        </p:nvCxnSpPr>
        <p:spPr>
          <a:xfrm rot="16200000">
            <a:off x="9066413" y="-944762"/>
            <a:ext cx="0" cy="5436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6DAE8B8D-8AB8-7009-645B-FA570580FDD8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42058012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C2523-89AA-767A-3B4A-F9888FE47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239EFD4-FE3A-5165-3C0D-DF2E2E5235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Ústřední orgány státní správy (1/3)</a:t>
            </a:r>
            <a:endParaRPr spc="-10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67D0C237-A80B-BF2B-97B3-68818C418A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7940F881-784F-8F4C-5204-E958AF4EC2F2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89214A1-76D6-C183-75ED-65D0B4801589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C74E81F-56E9-5820-492E-973E2FF3033D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0B4B9B85-85A1-4F95-0E41-0ED314C33950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5FE0FE1-6E2B-3BBF-209E-7939DBE9DEFA}"/>
              </a:ext>
            </a:extLst>
          </p:cNvPr>
          <p:cNvSpPr/>
          <p:nvPr/>
        </p:nvSpPr>
        <p:spPr>
          <a:xfrm>
            <a:off x="407987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Příliš mnoho národních priorit bez dostatečného financování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C044C26-7899-400C-ED16-86A0C992F03B}"/>
              </a:ext>
            </a:extLst>
          </p:cNvPr>
          <p:cNvSpPr/>
          <p:nvPr/>
        </p:nvSpPr>
        <p:spPr>
          <a:xfrm>
            <a:off x="4254443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Složité administrativní procesy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06C4023A-2F21-AA28-A387-F3AD2BB7F530}"/>
              </a:ext>
            </a:extLst>
          </p:cNvPr>
          <p:cNvSpPr/>
          <p:nvPr/>
        </p:nvSpPr>
        <p:spPr>
          <a:xfrm>
            <a:off x="8100899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Omezený přístup k projektové podpoře pro nové aktéry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cs-CZ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6E968516-42AC-F021-1BDC-3CF1700FA9D9}"/>
              </a:ext>
            </a:extLst>
          </p:cNvPr>
          <p:cNvCxnSpPr>
            <a:cxnSpLocks/>
          </p:cNvCxnSpPr>
          <p:nvPr/>
        </p:nvCxnSpPr>
        <p:spPr>
          <a:xfrm rot="16200000">
            <a:off x="2249700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CDA422B2-988C-0297-D80F-EE30C15F34AC}"/>
              </a:ext>
            </a:extLst>
          </p:cNvPr>
          <p:cNvCxnSpPr>
            <a:cxnSpLocks/>
          </p:cNvCxnSpPr>
          <p:nvPr/>
        </p:nvCxnSpPr>
        <p:spPr>
          <a:xfrm rot="16200000">
            <a:off x="6096156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D9E1E80C-BA60-C135-12F3-BE9A8837EDE6}"/>
              </a:ext>
            </a:extLst>
          </p:cNvPr>
          <p:cNvCxnSpPr>
            <a:cxnSpLocks/>
          </p:cNvCxnSpPr>
          <p:nvPr/>
        </p:nvCxnSpPr>
        <p:spPr>
          <a:xfrm rot="16200000">
            <a:off x="9942299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0D662427-1219-FD0F-B0B6-65C7211380E0}"/>
              </a:ext>
            </a:extLst>
          </p:cNvPr>
          <p:cNvSpPr txBox="1"/>
          <p:nvPr/>
        </p:nvSpPr>
        <p:spPr>
          <a:xfrm>
            <a:off x="8101213" y="2511213"/>
            <a:ext cx="3682800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Vytvořit jednotné místo pro správu podpůrných programů, kde budou dostupné všechny výzvy na jednom místě 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4F4747A-6A26-9E72-8F7D-64EEBE8990F2}"/>
              </a:ext>
            </a:extLst>
          </p:cNvPr>
          <p:cNvSpPr txBox="1"/>
          <p:nvPr/>
        </p:nvSpPr>
        <p:spPr>
          <a:xfrm>
            <a:off x="4254756" y="2511213"/>
            <a:ext cx="3682800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Sjednotit a zjednodušit byrokracii spojenou s projekty výzkumu, vývoje a inovací (</a:t>
            </a:r>
            <a:r>
              <a:rPr lang="cs-CZ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VaVaI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především pro malé firmy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8B9D96DF-9B3E-DE3B-2B1C-D61A94F77B28}"/>
              </a:ext>
            </a:extLst>
          </p:cNvPr>
          <p:cNvSpPr txBox="1"/>
          <p:nvPr/>
        </p:nvSpPr>
        <p:spPr>
          <a:xfrm>
            <a:off x="408300" y="2511213"/>
            <a:ext cx="3682800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Dlouhodobě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Vybrat max. 3 klíčové priority pro podporu spolupráce VŠ a firem a dlouhodobě je finančně podpořit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" name="Grafický objekt 31" descr="Soud">
            <a:extLst>
              <a:ext uri="{FF2B5EF4-FFF2-40B4-BE49-F238E27FC236}">
                <a16:creationId xmlns:a16="http://schemas.microsoft.com/office/drawing/2014/main" id="{FC9F9B47-6CDF-C5B0-ABF5-276FDFAE4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827" y="751530"/>
            <a:ext cx="717931" cy="717931"/>
          </a:xfrm>
          <a:prstGeom prst="rect">
            <a:avLst/>
          </a:prstGeom>
        </p:spPr>
      </p:pic>
      <p:sp>
        <p:nvSpPr>
          <p:cNvPr id="34" name="TextovéPole 33">
            <a:extLst>
              <a:ext uri="{FF2B5EF4-FFF2-40B4-BE49-F238E27FC236}">
                <a16:creationId xmlns:a16="http://schemas.microsoft.com/office/drawing/2014/main" id="{760856F3-7AEA-D118-6B0D-BD30C2DAEF14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1983227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C82C4-BC07-5E60-26E7-FFD14D469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103E8C9-7CD5-08C4-E288-C4934E63E2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Ústřední orgány státní správy (2/3)</a:t>
            </a:r>
            <a:endParaRPr spc="-10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BB6B3680-9DC5-589D-75EA-E6FF66E2A3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0C3870B-BCCA-B0AB-8DEA-0B1BBEDA01F2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DE6804B-5F8D-5F87-CFB4-236BD069C6FE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A869EE0B-3BED-D6D0-F8F7-721A038FE458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A4E52B1-A3E4-9C4E-1558-A4D6CAC2795A}"/>
              </a:ext>
            </a:extLst>
          </p:cNvPr>
          <p:cNvSpPr/>
          <p:nvPr/>
        </p:nvSpPr>
        <p:spPr>
          <a:xfrm>
            <a:off x="407987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Formalismus v hodnocení projektů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3A1C073-ED0C-660E-E1DC-18A0E82B777D}"/>
              </a:ext>
            </a:extLst>
          </p:cNvPr>
          <p:cNvSpPr/>
          <p:nvPr/>
        </p:nvSpPr>
        <p:spPr>
          <a:xfrm>
            <a:off x="4254443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Nejasné podmínky pro profesní doktoráty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BAF8B35F-D95A-4F84-83E2-9B7563DDA11D}"/>
              </a:ext>
            </a:extLst>
          </p:cNvPr>
          <p:cNvSpPr/>
          <p:nvPr/>
        </p:nvSpPr>
        <p:spPr>
          <a:xfrm>
            <a:off x="8100899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Slabá podpora duševního vlastnictví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cs-CZ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5F4E91F8-2D3F-E46C-F989-7A72628EB6CA}"/>
              </a:ext>
            </a:extLst>
          </p:cNvPr>
          <p:cNvCxnSpPr>
            <a:cxnSpLocks/>
          </p:cNvCxnSpPr>
          <p:nvPr/>
        </p:nvCxnSpPr>
        <p:spPr>
          <a:xfrm rot="16200000">
            <a:off x="2249700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F7607E36-80BE-2765-9850-CC2944B5865E}"/>
              </a:ext>
            </a:extLst>
          </p:cNvPr>
          <p:cNvCxnSpPr>
            <a:cxnSpLocks/>
          </p:cNvCxnSpPr>
          <p:nvPr/>
        </p:nvCxnSpPr>
        <p:spPr>
          <a:xfrm rot="16200000">
            <a:off x="6096156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0B3FFAD0-3C8F-7DFD-4441-FFAF257DDF95}"/>
              </a:ext>
            </a:extLst>
          </p:cNvPr>
          <p:cNvCxnSpPr>
            <a:cxnSpLocks/>
          </p:cNvCxnSpPr>
          <p:nvPr/>
        </p:nvCxnSpPr>
        <p:spPr>
          <a:xfrm rot="16200000">
            <a:off x="9942299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B4897076-44BB-50DE-EEC5-8958F5226D41}"/>
              </a:ext>
            </a:extLst>
          </p:cNvPr>
          <p:cNvSpPr txBox="1"/>
          <p:nvPr/>
        </p:nvSpPr>
        <p:spPr>
          <a:xfrm>
            <a:off x="8101213" y="2511213"/>
            <a:ext cx="3682800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Dlouhodobě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Vytvořit právní a finanční podporu pro patentové a licenční řízení, včetně odborných konzultací pro menší firmy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289871ED-073A-B23B-2962-E7EA1E6FABE6}"/>
              </a:ext>
            </a:extLst>
          </p:cNvPr>
          <p:cNvSpPr txBox="1"/>
          <p:nvPr/>
        </p:nvSpPr>
        <p:spPr>
          <a:xfrm>
            <a:off x="4254756" y="2511213"/>
            <a:ext cx="3682800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Zavést podmínky pro profesní doktoráty, zaměřené na spolupráci a ochranu duševního vlastnictví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60D97CE1-6D57-6A21-521E-399BC396AA98}"/>
              </a:ext>
            </a:extLst>
          </p:cNvPr>
          <p:cNvSpPr txBox="1"/>
          <p:nvPr/>
        </p:nvSpPr>
        <p:spPr>
          <a:xfrm>
            <a:off x="408300" y="2511213"/>
            <a:ext cx="3682800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Dát prioritu věcné kvalitě projektů nad formální správností, aby administrativní chyby nevedly k vyřazení projektů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" name="Grafický objekt 31" descr="Soud">
            <a:extLst>
              <a:ext uri="{FF2B5EF4-FFF2-40B4-BE49-F238E27FC236}">
                <a16:creationId xmlns:a16="http://schemas.microsoft.com/office/drawing/2014/main" id="{2D68CD7D-057A-55B4-888F-F98853273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827" y="751530"/>
            <a:ext cx="717931" cy="717931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6A7CF112-3E74-265C-6517-5B6A6485ACE5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3315528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B8951-585A-8189-2B14-67B92B116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B0054DE-873E-4DFD-D92B-718F33537E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Ústřední orgány státní správy (3/3)</a:t>
            </a:r>
            <a:endParaRPr spc="-10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1490D63B-E864-3190-99EB-BCACAEDF44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67C2AF19-DF3A-2362-4117-0DBF0334C72F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D628FC0-C7DA-960B-F52C-05A5B8C5108F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3C27660-1A9E-C7F0-09D7-1D7E2FDAC73D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88E70E13-9EB4-80C9-F7A4-29D8CBD03E89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4A3ECC6-16E3-9E8D-161B-6D8F3184AE77}"/>
              </a:ext>
            </a:extLst>
          </p:cNvPr>
          <p:cNvSpPr/>
          <p:nvPr/>
        </p:nvSpPr>
        <p:spPr>
          <a:xfrm>
            <a:off x="407987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Nedostatečné daňové úlevy pro spolupráci firem s VŠ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267B77F-002C-C78F-171D-6BABF4BB6A52}"/>
              </a:ext>
            </a:extLst>
          </p:cNvPr>
          <p:cNvSpPr/>
          <p:nvPr/>
        </p:nvSpPr>
        <p:spPr>
          <a:xfrm>
            <a:off x="4254443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Nedostatečná podpora pro malé a střední podniky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C24E63AD-930A-5709-6F61-43E51AEA7753}"/>
              </a:ext>
            </a:extLst>
          </p:cNvPr>
          <p:cNvSpPr/>
          <p:nvPr/>
        </p:nvSpPr>
        <p:spPr>
          <a:xfrm>
            <a:off x="8100899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Nedostatečná podpora transferových kanceláří na VŠ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cs-CZ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566961B9-4AFB-F348-67C6-7E53115CC5B8}"/>
              </a:ext>
            </a:extLst>
          </p:cNvPr>
          <p:cNvCxnSpPr>
            <a:cxnSpLocks/>
          </p:cNvCxnSpPr>
          <p:nvPr/>
        </p:nvCxnSpPr>
        <p:spPr>
          <a:xfrm rot="16200000">
            <a:off x="2249700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71CCC5E3-E6FD-522A-2E30-C05DEFF6137C}"/>
              </a:ext>
            </a:extLst>
          </p:cNvPr>
          <p:cNvCxnSpPr>
            <a:cxnSpLocks/>
          </p:cNvCxnSpPr>
          <p:nvPr/>
        </p:nvCxnSpPr>
        <p:spPr>
          <a:xfrm rot="16200000">
            <a:off x="6096156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423CC94D-A1ED-6942-CF4C-919820BFB366}"/>
              </a:ext>
            </a:extLst>
          </p:cNvPr>
          <p:cNvCxnSpPr>
            <a:cxnSpLocks/>
          </p:cNvCxnSpPr>
          <p:nvPr/>
        </p:nvCxnSpPr>
        <p:spPr>
          <a:xfrm rot="16200000">
            <a:off x="9942299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D23FAAE6-AA67-2259-6B01-DCA8AE07FAF5}"/>
              </a:ext>
            </a:extLst>
          </p:cNvPr>
          <p:cNvSpPr txBox="1"/>
          <p:nvPr/>
        </p:nvSpPr>
        <p:spPr>
          <a:xfrm>
            <a:off x="8101213" y="2511213"/>
            <a:ext cx="3682800" cy="1561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Posílit systémovou podporu transferových kanceláří na vysokých školách, např. prostřednictvím Národního centra pro transfer technologií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AEBF74E8-442A-AB21-BDD1-C1BDE836F9FC}"/>
              </a:ext>
            </a:extLst>
          </p:cNvPr>
          <p:cNvSpPr txBox="1"/>
          <p:nvPr/>
        </p:nvSpPr>
        <p:spPr>
          <a:xfrm>
            <a:off x="4254756" y="2511213"/>
            <a:ext cx="3682800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Zavést specifické programy pro podporu spolupráce VŠ a malých/středních podniků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FD449F6B-58FB-E478-2A2B-FCA477A20856}"/>
              </a:ext>
            </a:extLst>
          </p:cNvPr>
          <p:cNvSpPr txBox="1"/>
          <p:nvPr/>
        </p:nvSpPr>
        <p:spPr>
          <a:xfrm>
            <a:off x="408300" y="2511213"/>
            <a:ext cx="3682800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Dlouhodobě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Zavést daňové úlevy pro firmy, které spolupracují s VŠ, např. odpočty na mzdy studentů a akademických pracovníků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" name="Grafický objekt 31" descr="Soud">
            <a:extLst>
              <a:ext uri="{FF2B5EF4-FFF2-40B4-BE49-F238E27FC236}">
                <a16:creationId xmlns:a16="http://schemas.microsoft.com/office/drawing/2014/main" id="{E0EFD196-A548-04D5-79FD-99964F6B1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827" y="751530"/>
            <a:ext cx="717931" cy="717931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73D9A5E2-DBEA-036E-2699-9B7E98623AAE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92389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D859F-BCC3-EDAB-CB14-DA7B071FC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83789A2-5AC8-FA69-C07C-D7FFCBE87C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Svaz průmyslu a dopravy ČR (1/2)</a:t>
            </a:r>
            <a:endParaRPr spc="-10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93873551-4404-70AE-74EA-2A30E05E5E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28C3F8D3-EC7C-A984-58DE-83CEEEC1F038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0C5B7EA8-5980-D088-DE2B-1A5FF55E60E7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D035458-44E0-8F76-D947-38F166B09057}"/>
              </a:ext>
            </a:extLst>
          </p:cNvPr>
          <p:cNvSpPr/>
          <p:nvPr/>
        </p:nvSpPr>
        <p:spPr>
          <a:xfrm>
            <a:off x="407987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Neznalost prostředí vysokých škol a nerealistická očekávání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31775010-11BE-D7E0-8A2F-B1AA55A16FC9}"/>
              </a:ext>
            </a:extLst>
          </p:cNvPr>
          <p:cNvSpPr/>
          <p:nvPr/>
        </p:nvSpPr>
        <p:spPr>
          <a:xfrm>
            <a:off x="3281398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Nedostatek expertů z podniků pro výuku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615ACAD-874C-00E2-A638-389919B2F8B0}"/>
              </a:ext>
            </a:extLst>
          </p:cNvPr>
          <p:cNvSpPr/>
          <p:nvPr/>
        </p:nvSpPr>
        <p:spPr>
          <a:xfrm>
            <a:off x="6154808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Nejasné definování potřebných dovedností v klíčových odvětvích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185FF14A-D1E2-9292-C893-3E53642497AF}"/>
              </a:ext>
            </a:extLst>
          </p:cNvPr>
          <p:cNvSpPr/>
          <p:nvPr/>
        </p:nvSpPr>
        <p:spPr>
          <a:xfrm>
            <a:off x="9028219" y="1773238"/>
            <a:ext cx="2753389" cy="396081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800"/>
              </a:spcAft>
            </a:pPr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Nedostatečné zaměření VŠ programů na podnikatelské dovednosti</a:t>
            </a:r>
            <a:endParaRPr lang="cs-CZ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B0D9B146-6C5C-605F-83D7-1E7978DE9599}"/>
              </a:ext>
            </a:extLst>
          </p:cNvPr>
          <p:cNvCxnSpPr>
            <a:cxnSpLocks/>
          </p:cNvCxnSpPr>
          <p:nvPr/>
        </p:nvCxnSpPr>
        <p:spPr>
          <a:xfrm rot="16200000">
            <a:off x="1785300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60754CBF-37E6-90D3-B680-3C22025B97D2}"/>
              </a:ext>
            </a:extLst>
          </p:cNvPr>
          <p:cNvCxnSpPr>
            <a:cxnSpLocks/>
          </p:cNvCxnSpPr>
          <p:nvPr/>
        </p:nvCxnSpPr>
        <p:spPr>
          <a:xfrm rot="16200000">
            <a:off x="4657787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nice 30">
            <a:extLst>
              <a:ext uri="{FF2B5EF4-FFF2-40B4-BE49-F238E27FC236}">
                <a16:creationId xmlns:a16="http://schemas.microsoft.com/office/drawing/2014/main" id="{40E27266-1CA4-13C9-A002-50020908498C}"/>
              </a:ext>
            </a:extLst>
          </p:cNvPr>
          <p:cNvCxnSpPr>
            <a:cxnSpLocks/>
          </p:cNvCxnSpPr>
          <p:nvPr/>
        </p:nvCxnSpPr>
        <p:spPr>
          <a:xfrm rot="16200000">
            <a:off x="7531197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32">
            <a:extLst>
              <a:ext uri="{FF2B5EF4-FFF2-40B4-BE49-F238E27FC236}">
                <a16:creationId xmlns:a16="http://schemas.microsoft.com/office/drawing/2014/main" id="{4DB0C637-82C9-D4D1-4BA1-91A40E408296}"/>
              </a:ext>
            </a:extLst>
          </p:cNvPr>
          <p:cNvCxnSpPr>
            <a:cxnSpLocks/>
          </p:cNvCxnSpPr>
          <p:nvPr/>
        </p:nvCxnSpPr>
        <p:spPr>
          <a:xfrm rot="16200000">
            <a:off x="10404607" y="396238"/>
            <a:ext cx="0" cy="27540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958D8530-A1EF-2D78-0C30-9A6B4204D9AF}"/>
              </a:ext>
            </a:extLst>
          </p:cNvPr>
          <p:cNvSpPr txBox="1"/>
          <p:nvPr/>
        </p:nvSpPr>
        <p:spPr>
          <a:xfrm>
            <a:off x="6154808" y="3132114"/>
            <a:ext cx="2753075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Iniciovat spolupráci pro stanovení znalostí a dovedností podle odvětví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35F4CEFB-DE4F-11FA-B5AE-3094DCFA301A}"/>
              </a:ext>
            </a:extLst>
          </p:cNvPr>
          <p:cNvSpPr txBox="1"/>
          <p:nvPr/>
        </p:nvSpPr>
        <p:spPr>
          <a:xfrm>
            <a:off x="3281398" y="3132114"/>
            <a:ext cx="2753075" cy="126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Iniciovat založení fondu na podporu zapojení odborníků z praxe do vzdělávání na VŠ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D025857-1E6E-EA6F-EEC6-2951A5E26785}"/>
              </a:ext>
            </a:extLst>
          </p:cNvPr>
          <p:cNvSpPr txBox="1"/>
          <p:nvPr/>
        </p:nvSpPr>
        <p:spPr>
          <a:xfrm>
            <a:off x="408300" y="3132114"/>
            <a:ext cx="2753075" cy="255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Vytvořit otevřenou platformu pro spolupráci firem a VŠ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Doporučení</a:t>
            </a:r>
            <a:r>
              <a:rPr lang="cs-CZ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Vytvořit komunikační manuál pro usnadnění spolupráce mezi podniky a VŠ, sdílet inspirativní příklady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D9BE6B74-619D-8042-1DDB-1FACB19CBE73}"/>
              </a:ext>
            </a:extLst>
          </p:cNvPr>
          <p:cNvSpPr txBox="1"/>
          <p:nvPr/>
        </p:nvSpPr>
        <p:spPr>
          <a:xfrm>
            <a:off x="9028219" y="3132114"/>
            <a:ext cx="2753075" cy="1561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Iniciovat založení platformy zaměřené na podporu podnikání studentů technických oborů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" name="Grafický objekt 39" descr="Město">
            <a:extLst>
              <a:ext uri="{FF2B5EF4-FFF2-40B4-BE49-F238E27FC236}">
                <a16:creationId xmlns:a16="http://schemas.microsoft.com/office/drawing/2014/main" id="{4462733D-CF45-8BAA-66CF-478A177F2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828" y="685800"/>
            <a:ext cx="842984" cy="842984"/>
          </a:xfrm>
          <a:prstGeom prst="rect">
            <a:avLst/>
          </a:prstGeom>
        </p:spPr>
      </p:pic>
      <p:sp>
        <p:nvSpPr>
          <p:cNvPr id="41" name="TextovéPole 40">
            <a:extLst>
              <a:ext uri="{FF2B5EF4-FFF2-40B4-BE49-F238E27FC236}">
                <a16:creationId xmlns:a16="http://schemas.microsoft.com/office/drawing/2014/main" id="{42B5887E-1546-AE04-B6CB-82F73E9DDD20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759619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FA5D9-C16E-94D9-95BF-7FADACE7B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2FAFDAF-DF3E-C61D-A3BD-C1D209B8A8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393" y="365125"/>
            <a:ext cx="9785168" cy="50590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pc="-10" dirty="0"/>
              <a:t>Svaz průmyslu a dopravy ČR (2/2)</a:t>
            </a:r>
            <a:endParaRPr spc="-10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140C578E-F092-6799-49B8-2A613966A6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863" y="368299"/>
            <a:ext cx="1010728" cy="1008063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954E4694-5BAF-F481-9891-B923E86AD14F}"/>
              </a:ext>
            </a:extLst>
          </p:cNvPr>
          <p:cNvSpPr txBox="1"/>
          <p:nvPr/>
        </p:nvSpPr>
        <p:spPr>
          <a:xfrm>
            <a:off x="410393" y="5822827"/>
            <a:ext cx="1137362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>
                <a:solidFill>
                  <a:schemeClr val="tx2"/>
                </a:solidFill>
                <a:latin typeface="+mj-lt"/>
              </a:rPr>
              <a:t>Aktivity § 320a písm. a) – činnosti podporující vzájemná jednání sociálních partnerů na celostátní nebo krajské úrovni, která se týkají důležitých zájmů zaměstnavatelů a zaměstnanců v roce 2024.</a:t>
            </a:r>
          </a:p>
        </p:txBody>
      </p:sp>
      <p:pic>
        <p:nvPicPr>
          <p:cNvPr id="40" name="Grafický objekt 39" descr="Město">
            <a:extLst>
              <a:ext uri="{FF2B5EF4-FFF2-40B4-BE49-F238E27FC236}">
                <a16:creationId xmlns:a16="http://schemas.microsoft.com/office/drawing/2014/main" id="{E5EBAF3D-D033-9682-AB47-6CDA38A50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828" y="685800"/>
            <a:ext cx="842984" cy="842984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63CF945F-5852-246C-16E5-077463231684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BE9EA32-57CB-0B8D-160A-F059055DB32A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7FE2C9FD-82EE-0EAA-0F20-A6A4CE73FDE5}"/>
              </a:ext>
            </a:extLst>
          </p:cNvPr>
          <p:cNvSpPr txBox="1"/>
          <p:nvPr/>
        </p:nvSpPr>
        <p:spPr>
          <a:xfrm>
            <a:off x="2096770" y="1994786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endParaRPr lang="cs-CZ" sz="240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2F66B06-D97F-9C86-A935-2FA2DA11B3C2}"/>
              </a:ext>
            </a:extLst>
          </p:cNvPr>
          <p:cNvSpPr/>
          <p:nvPr/>
        </p:nvSpPr>
        <p:spPr>
          <a:xfrm>
            <a:off x="407987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Slabá kombinace technických oborů se soft-</a:t>
            </a:r>
            <a:r>
              <a:rPr lang="cs-CZ" sz="2000" b="1" dirty="0" err="1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skills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D1A5CFCB-44AB-9DEB-5FC3-C7215CC70795}"/>
              </a:ext>
            </a:extLst>
          </p:cNvPr>
          <p:cNvSpPr/>
          <p:nvPr/>
        </p:nvSpPr>
        <p:spPr>
          <a:xfrm>
            <a:off x="4254443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Nedostatek IT odborníků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24F7D1FB-A924-6E8E-F81A-43B1BC304595}"/>
              </a:ext>
            </a:extLst>
          </p:cNvPr>
          <p:cNvSpPr/>
          <p:nvPr/>
        </p:nvSpPr>
        <p:spPr>
          <a:xfrm>
            <a:off x="8100899" y="1773238"/>
            <a:ext cx="3683113" cy="3960811"/>
          </a:xfrm>
          <a:prstGeom prst="rect">
            <a:avLst/>
          </a:prstGeom>
          <a:solidFill>
            <a:schemeClr val="bg1">
              <a:lumMod val="9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Nedostatečná atraktivita technických oborů</a:t>
            </a:r>
            <a:endParaRPr lang="cs-CZ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cs-CZ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DA9E62BA-4955-07B0-2AF0-48B9F42D3793}"/>
              </a:ext>
            </a:extLst>
          </p:cNvPr>
          <p:cNvCxnSpPr>
            <a:cxnSpLocks/>
          </p:cNvCxnSpPr>
          <p:nvPr/>
        </p:nvCxnSpPr>
        <p:spPr>
          <a:xfrm rot="16200000">
            <a:off x="2249700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7D99B0FC-3905-0F8B-FFCA-7C25473FCC41}"/>
              </a:ext>
            </a:extLst>
          </p:cNvPr>
          <p:cNvCxnSpPr>
            <a:cxnSpLocks/>
          </p:cNvCxnSpPr>
          <p:nvPr/>
        </p:nvCxnSpPr>
        <p:spPr>
          <a:xfrm rot="16200000">
            <a:off x="6096156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F4ABC05A-A6C3-722C-FB38-1E597B8EFCD2}"/>
              </a:ext>
            </a:extLst>
          </p:cNvPr>
          <p:cNvCxnSpPr>
            <a:cxnSpLocks/>
          </p:cNvCxnSpPr>
          <p:nvPr/>
        </p:nvCxnSpPr>
        <p:spPr>
          <a:xfrm rot="16200000">
            <a:off x="9942299" y="-68162"/>
            <a:ext cx="0" cy="3682800"/>
          </a:xfrm>
          <a:prstGeom prst="line">
            <a:avLst/>
          </a:prstGeom>
          <a:ln w="66675">
            <a:solidFill>
              <a:srgbClr val="14476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B93DC8AF-93A2-A391-FD89-3AA9F22C64B1}"/>
              </a:ext>
            </a:extLst>
          </p:cNvPr>
          <p:cNvSpPr txBox="1"/>
          <p:nvPr/>
        </p:nvSpPr>
        <p:spPr>
          <a:xfrm>
            <a:off x="8101213" y="2511213"/>
            <a:ext cx="3682800" cy="1561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Doporučení</a:t>
            </a:r>
            <a:r>
              <a:rPr lang="cs-CZ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ystematicky podporovat propagaci technických oborů již na základních školách pro zvýšení zájmu o tyto studijní programy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AA674C0F-9AEA-8502-B50C-12E0BD3EF280}"/>
              </a:ext>
            </a:extLst>
          </p:cNvPr>
          <p:cNvSpPr txBox="1"/>
          <p:nvPr/>
        </p:nvSpPr>
        <p:spPr>
          <a:xfrm>
            <a:off x="4254756" y="2511213"/>
            <a:ext cx="3682800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Iniciovat projekt pro rozvoj IT dovedností i u osob s nižší kvalifikací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8E6FBB6F-C96E-2E0A-608F-B8E68D846D69}"/>
              </a:ext>
            </a:extLst>
          </p:cNvPr>
          <p:cNvSpPr txBox="1"/>
          <p:nvPr/>
        </p:nvSpPr>
        <p:spPr>
          <a:xfrm>
            <a:off x="408300" y="2511213"/>
            <a:ext cx="3682800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cs-CZ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Střednědobě</a:t>
            </a:r>
            <a:r>
              <a:rPr lang="cs-CZ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Podpořit program rozvoje technických dovedností spojených s měkkými dovednostmi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26AB60BC-61C5-15D9-C08D-65011DA1E003}"/>
              </a:ext>
            </a:extLst>
          </p:cNvPr>
          <p:cNvSpPr txBox="1"/>
          <p:nvPr/>
        </p:nvSpPr>
        <p:spPr>
          <a:xfrm>
            <a:off x="7467200" y="24618"/>
            <a:ext cx="4407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5"/>
                </a:solidFill>
              </a:rPr>
              <a:t>Bariéry a navrhovaná opatření</a:t>
            </a:r>
          </a:p>
        </p:txBody>
      </p:sp>
    </p:spTree>
    <p:extLst>
      <p:ext uri="{BB962C8B-B14F-4D97-AF65-F5344CB8AC3E}">
        <p14:creationId xmlns:p14="http://schemas.microsoft.com/office/powerpoint/2010/main" val="20227385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16">
            <a:extLst>
              <a:ext uri="{FF2B5EF4-FFF2-40B4-BE49-F238E27FC236}">
                <a16:creationId xmlns:a16="http://schemas.microsoft.com/office/drawing/2014/main" id="{9AF30E35-CBA3-B23D-511A-0E709FA20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0" b="18259"/>
          <a:stretch/>
        </p:blipFill>
        <p:spPr>
          <a:xfrm>
            <a:off x="13162" y="0"/>
            <a:ext cx="12178838" cy="6358790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4A3F1CDB-A2E9-5EAD-4684-F024CF9CB378}"/>
              </a:ext>
            </a:extLst>
          </p:cNvPr>
          <p:cNvSpPr/>
          <p:nvPr/>
        </p:nvSpPr>
        <p:spPr>
          <a:xfrm>
            <a:off x="13162" y="1190"/>
            <a:ext cx="12178800" cy="63576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0F7F0B57-5156-1681-71A8-AA5EDB7A83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48413" y="4337542"/>
            <a:ext cx="2109787" cy="1396507"/>
          </a:xfrm>
        </p:spPr>
        <p:txBody>
          <a:bodyPr/>
          <a:lstStyle/>
          <a:p>
            <a:pPr marL="12700"/>
            <a:r>
              <a:rPr lang="cs-CZ" dirty="0">
                <a:solidFill>
                  <a:srgbClr val="033050"/>
                </a:solidFill>
                <a:latin typeface="Calibri Light"/>
                <a:cs typeface="Calibri Light"/>
              </a:rPr>
              <a:t>Jana Korečková</a:t>
            </a:r>
          </a:p>
          <a:p>
            <a:pPr marL="12700"/>
            <a:r>
              <a:rPr lang="cs-CZ" dirty="0">
                <a:solidFill>
                  <a:srgbClr val="033050"/>
                </a:solidFill>
                <a:latin typeface="Calibri Light"/>
                <a:cs typeface="Calibri Light"/>
                <a:hlinkClick r:id="rId4"/>
              </a:rPr>
              <a:t>koreckova@csvs.cz</a:t>
            </a:r>
            <a:endParaRPr lang="cs-CZ" dirty="0"/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7E78B517-AA7D-6D70-7C24-F252D7B730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sz="4400" b="1" spc="-10" dirty="0">
                <a:solidFill>
                  <a:srgbClr val="033050"/>
                </a:solidFill>
                <a:cs typeface="Calibri Light"/>
              </a:rPr>
              <a:t>Děkujeme Vám za pozornost</a:t>
            </a:r>
            <a:endParaRPr lang="cs-CZ" sz="4400" b="1" dirty="0"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4000" y="6612636"/>
            <a:ext cx="8784590" cy="245745"/>
          </a:xfrm>
          <a:custGeom>
            <a:avLst/>
            <a:gdLst/>
            <a:ahLst/>
            <a:cxnLst/>
            <a:rect l="l" t="t" r="r" b="b"/>
            <a:pathLst>
              <a:path w="8784590" h="245745">
                <a:moveTo>
                  <a:pt x="8784336" y="0"/>
                </a:moveTo>
                <a:lnTo>
                  <a:pt x="8712708" y="0"/>
                </a:lnTo>
                <a:lnTo>
                  <a:pt x="8424926" y="0"/>
                </a:lnTo>
                <a:lnTo>
                  <a:pt x="0" y="0"/>
                </a:lnTo>
                <a:lnTo>
                  <a:pt x="0" y="245364"/>
                </a:lnTo>
                <a:lnTo>
                  <a:pt x="8383854" y="245364"/>
                </a:lnTo>
                <a:lnTo>
                  <a:pt x="8712708" y="245364"/>
                </a:lnTo>
                <a:lnTo>
                  <a:pt x="8743264" y="245364"/>
                </a:lnTo>
                <a:lnTo>
                  <a:pt x="8733485" y="232854"/>
                </a:lnTo>
                <a:lnTo>
                  <a:pt x="8718093" y="189496"/>
                </a:lnTo>
                <a:lnTo>
                  <a:pt x="8712708" y="138798"/>
                </a:lnTo>
                <a:lnTo>
                  <a:pt x="8712708" y="134010"/>
                </a:lnTo>
                <a:lnTo>
                  <a:pt x="8718093" y="83312"/>
                </a:lnTo>
                <a:lnTo>
                  <a:pt x="8733485" y="39954"/>
                </a:lnTo>
                <a:lnTo>
                  <a:pt x="8756332" y="10718"/>
                </a:lnTo>
                <a:lnTo>
                  <a:pt x="8784336" y="0"/>
                </a:lnTo>
                <a:close/>
              </a:path>
            </a:pathLst>
          </a:custGeom>
          <a:solidFill>
            <a:srgbClr val="033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791E7EB-71A0-4C80-9998-43337E8BD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6400639"/>
            <a:ext cx="9144000" cy="473396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24DA8DDD-86AC-4800-8804-3EB480C99C05}"/>
              </a:ext>
            </a:extLst>
          </p:cNvPr>
          <p:cNvSpPr txBox="1"/>
          <p:nvPr/>
        </p:nvSpPr>
        <p:spPr>
          <a:xfrm>
            <a:off x="1627696" y="6432076"/>
            <a:ext cx="9040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dirty="0">
                <a:solidFill>
                  <a:schemeClr val="bg1"/>
                </a:solidFill>
                <a:latin typeface="+mj-lt"/>
              </a:rPr>
              <a:t>Aktivity § 320a písm. a) – činnosti podporující vzájemná jednání sociálních partnerů na celostátní nebo krajské úrovni,</a:t>
            </a:r>
          </a:p>
          <a:p>
            <a:pPr algn="ctr"/>
            <a:r>
              <a:rPr lang="cs-CZ" sz="1000" dirty="0">
                <a:solidFill>
                  <a:schemeClr val="bg1"/>
                </a:solidFill>
                <a:latin typeface="+mj-lt"/>
              </a:rPr>
              <a:t>která se týkají důležitých zájmů zaměstnavatelů a zaměstnanců v roce 2024.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F141B6E8-2A98-4027-BF07-BBCC1A567F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4425771"/>
            <a:ext cx="1330567" cy="1327058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F98AE987-4E44-4D99-98CD-81C8A029E9AA}"/>
              </a:ext>
            </a:extLst>
          </p:cNvPr>
          <p:cNvSpPr/>
          <p:nvPr/>
        </p:nvSpPr>
        <p:spPr>
          <a:xfrm>
            <a:off x="2059941" y="1693131"/>
            <a:ext cx="6373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261216C-5299-4682-B798-11967EB9A23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687" t="25362" r="17969" b="24376"/>
          <a:stretch/>
        </p:blipFill>
        <p:spPr>
          <a:xfrm>
            <a:off x="1738555" y="4425771"/>
            <a:ext cx="1848853" cy="1396506"/>
          </a:xfrm>
          <a:prstGeom prst="rect">
            <a:avLst/>
          </a:prstGeom>
        </p:spPr>
      </p:pic>
      <p:sp>
        <p:nvSpPr>
          <p:cNvPr id="15" name="Zástupný text 11">
            <a:extLst>
              <a:ext uri="{FF2B5EF4-FFF2-40B4-BE49-F238E27FC236}">
                <a16:creationId xmlns:a16="http://schemas.microsoft.com/office/drawing/2014/main" id="{58599319-6B73-0536-1BF9-A6032A314472}"/>
              </a:ext>
            </a:extLst>
          </p:cNvPr>
          <p:cNvSpPr txBox="1">
            <a:spLocks/>
          </p:cNvSpPr>
          <p:nvPr/>
        </p:nvSpPr>
        <p:spPr>
          <a:xfrm>
            <a:off x="8642435" y="4337542"/>
            <a:ext cx="2109787" cy="139650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/>
            <a:r>
              <a:rPr lang="cs-CZ" dirty="0">
                <a:solidFill>
                  <a:srgbClr val="033050"/>
                </a:solidFill>
                <a:latin typeface="Calibri Light"/>
                <a:cs typeface="Calibri Light"/>
              </a:rPr>
              <a:t>Michaela Šmídová</a:t>
            </a:r>
          </a:p>
          <a:p>
            <a:pPr marL="12700"/>
            <a:r>
              <a:rPr lang="cs-CZ" dirty="0">
                <a:solidFill>
                  <a:srgbClr val="033050"/>
                </a:solidFill>
                <a:latin typeface="Calibri Light"/>
                <a:cs typeface="Calibri Light"/>
                <a:hlinkClick r:id="rId8"/>
              </a:rPr>
              <a:t>smidova@csvs.cz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394176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CSVS">
      <a:dk1>
        <a:sysClr val="windowText" lastClr="000000"/>
      </a:dk1>
      <a:lt1>
        <a:sysClr val="window" lastClr="FFFFFF"/>
      </a:lt1>
      <a:dk2>
        <a:srgbClr val="001829"/>
      </a:dk2>
      <a:lt2>
        <a:srgbClr val="D8D8D8"/>
      </a:lt2>
      <a:accent1>
        <a:srgbClr val="003153"/>
      </a:accent1>
      <a:accent2>
        <a:srgbClr val="7F7F7F"/>
      </a:accent2>
      <a:accent3>
        <a:srgbClr val="14476B"/>
      </a:accent3>
      <a:accent4>
        <a:srgbClr val="406884"/>
      </a:accent4>
      <a:accent5>
        <a:srgbClr val="05689D"/>
      </a:accent5>
      <a:accent6>
        <a:srgbClr val="86320D"/>
      </a:accent6>
      <a:hlink>
        <a:srgbClr val="86320D"/>
      </a:hlink>
      <a:folHlink>
        <a:srgbClr val="86320D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 algn="l">
          <a:defRPr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2864</TotalTime>
  <Words>3313</Words>
  <Application>Microsoft Office PowerPoint</Application>
  <PresentationFormat>Širokoúhlá obrazovka</PresentationFormat>
  <Paragraphs>461</Paragraphs>
  <Slides>39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Wingdings</vt:lpstr>
      <vt:lpstr>Motiv systému Office</vt:lpstr>
      <vt:lpstr>Prezentace aplikace PowerPoint</vt:lpstr>
      <vt:lpstr>Cíle projektu</vt:lpstr>
      <vt:lpstr>Metodologie</vt:lpstr>
      <vt:lpstr>Polostrukturované rozhovory</vt:lpstr>
      <vt:lpstr>Focus groups</vt:lpstr>
      <vt:lpstr>Klasifikace hlavních překážek spolupráce</vt:lpstr>
      <vt:lpstr>Prezentace aplikace PowerPoint</vt:lpstr>
      <vt:lpstr>Vlámsko</vt:lpstr>
      <vt:lpstr>Dánsko</vt:lpstr>
      <vt:lpstr>Estonsko</vt:lpstr>
      <vt:lpstr>Irsko</vt:lpstr>
      <vt:lpstr>Polsko</vt:lpstr>
      <vt:lpstr>Portugalsko</vt:lpstr>
      <vt:lpstr>Prezentace aplikace PowerPoint</vt:lpstr>
      <vt:lpstr>Podíly (ne)pracujících během studia, podle studovaných oborů (počet hodin práce týdně)</vt:lpstr>
      <vt:lpstr>Vztah vykonávané placené práce ke studovanému oboru, podle vybraných kategorií studujících, v %</vt:lpstr>
      <vt:lpstr>Prezentace aplikace PowerPoint</vt:lpstr>
      <vt:lpstr>Stáž studentů během studia v ČR</vt:lpstr>
      <vt:lpstr>Četnost a podmínky stáží podle studovaného oboru </vt:lpstr>
      <vt:lpstr>Prezentace aplikace PowerPoint</vt:lpstr>
      <vt:lpstr>Rozmanitost zkušeností, pohledů a potřeb</vt:lpstr>
      <vt:lpstr>Často zmiňovaná a zdůrazňovaná témata</vt:lpstr>
      <vt:lpstr>Hlavní typy spolupráce v oblasti VaVaI</vt:lpstr>
      <vt:lpstr>Hlavní typy spolupráce v oblasti výuky</vt:lpstr>
      <vt:lpstr>Prezentace aplikace PowerPoint</vt:lpstr>
      <vt:lpstr>Klasifikace hlavních překážek spolupráce</vt:lpstr>
      <vt:lpstr>Prezentace aplikace PowerPoint</vt:lpstr>
      <vt:lpstr>Prezentace aplikace PowerPoint</vt:lpstr>
      <vt:lpstr>Firmy (1/2)</vt:lpstr>
      <vt:lpstr>Firmy (2/2)</vt:lpstr>
      <vt:lpstr>Vysoké školy (1/3)</vt:lpstr>
      <vt:lpstr>Vysoké školy (2/3)</vt:lpstr>
      <vt:lpstr>Vysoké školy (3/3)</vt:lpstr>
      <vt:lpstr>Ústřední orgány státní správy (1/3)</vt:lpstr>
      <vt:lpstr>Ústřední orgány státní správy (2/3)</vt:lpstr>
      <vt:lpstr>Ústřední orgány státní správy (3/3)</vt:lpstr>
      <vt:lpstr>Svaz průmyslu a dopravy ČR (1/2)</vt:lpstr>
      <vt:lpstr>Svaz průmyslu a dopravy ČR (2/2)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Anna Korečková</dc:creator>
  <cp:lastModifiedBy>Jana Korečková</cp:lastModifiedBy>
  <cp:revision>24</cp:revision>
  <dcterms:created xsi:type="dcterms:W3CDTF">2023-09-11T07:32:31Z</dcterms:created>
  <dcterms:modified xsi:type="dcterms:W3CDTF">2024-11-20T01:09:37Z</dcterms:modified>
</cp:coreProperties>
</file>